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4.xml" ContentType="application/vnd.openxmlformats-officedocument.themeOverr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5.xml" ContentType="application/vnd.openxmlformats-officedocument.themeOverr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6.xml" ContentType="application/vnd.openxmlformats-officedocument.themeOverride+xml"/>
  <Override PartName="/ppt/charts/chart24.xml" ContentType="application/vnd.openxmlformats-officedocument.drawingml.chart+xml"/>
  <Override PartName="/ppt/theme/themeOverride7.xml" ContentType="application/vnd.openxmlformats-officedocument.themeOverrid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292" r:id="rId4"/>
    <p:sldId id="316" r:id="rId5"/>
    <p:sldId id="291" r:id="rId6"/>
    <p:sldId id="262" r:id="rId7"/>
    <p:sldId id="259" r:id="rId8"/>
    <p:sldId id="260" r:id="rId9"/>
    <p:sldId id="266" r:id="rId10"/>
    <p:sldId id="276" r:id="rId11"/>
    <p:sldId id="301" r:id="rId12"/>
    <p:sldId id="302" r:id="rId13"/>
    <p:sldId id="303" r:id="rId14"/>
    <p:sldId id="304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297" r:id="rId25"/>
  </p:sldIdLst>
  <p:sldSz cx="18288000" cy="10274300"/>
  <p:notesSz cx="6735763" cy="9866313"/>
  <p:embeddedFontLst>
    <p:embeddedFont>
      <p:font typeface="VRLUAL+Poppins Light" panose="020B0604020202020204" charset="0"/>
      <p:regular r:id="rId28"/>
    </p:embeddedFont>
    <p:embeddedFont>
      <p:font typeface="Microsoft Sans Serif" panose="020B0604020202020204" pitchFamily="34" charset="0"/>
      <p:regular r:id="rId29"/>
    </p:embeddedFont>
    <p:embeddedFont>
      <p:font typeface="WRCMMB+Poppins Bold" panose="020B0604020202020204" charset="0"/>
      <p:regular r:id="rId30"/>
    </p:embeddedFont>
    <p:embeddedFont>
      <p:font typeface="FIHOEA+Montserrat ExtraBold" panose="020B0604020202020204" charset="-52"/>
      <p:regular r:id="rId31"/>
    </p:embeddedFont>
    <p:embeddedFont>
      <p:font typeface="JSTMRP+Poppins Medium" panose="020B0604020202020204" charset="0"/>
      <p:regular r:id="rId32"/>
    </p:embeddedFont>
    <p:embeddedFont>
      <p:font typeface="宋体" panose="02010600030101010101" pitchFamily="2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RSLHF+Montserrat ExtraBold" panose="020B0604020202020204" charset="-52"/>
      <p:regular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529"/>
    <a:srgbClr val="44633A"/>
    <a:srgbClr val="9FC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62" d="100"/>
          <a:sy n="62" d="100"/>
        </p:scale>
        <p:origin x="120" y="61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192.168.1.2\users\Budget\Plan4\&#1085;&#1072;%20&#1089;&#1072;&#1081;&#1090;\2022\01.01.2023\&#1047;&#1074;&#1077;&#1076;&#1077;&#1085;&#1110;%20&#1090;&#1072;&#1073;&#1083;&#1080;&#1094;&#1110;%20&#1085;&#1086;&#1074;&#1080;&#1081;%20&#1077;&#1082;&#1089;%2001.01.23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192.168.1.2\users\Budget\Plan4\&#1085;&#1072;%20&#1089;&#1072;&#1081;&#1090;\2022\01.01.2023\&#1047;&#1074;&#1077;&#1076;&#1077;&#1085;&#1110;%20&#1090;&#1072;&#1073;&#1083;&#1080;&#1094;&#1110;%20&#1085;&#1086;&#1074;&#1080;&#1081;%20&#1077;&#1082;&#1089;%2001.01.23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192.168.1.2\users\Budget\Plan4\&#1085;&#1072;%20&#1089;&#1072;&#1081;&#1090;\2022\01.01.2023\&#1047;&#1074;&#1077;&#1076;&#1077;&#1085;&#1110;%20&#1090;&#1072;&#1073;&#1083;&#1080;&#1094;&#1110;%20&#1085;&#1086;&#1074;&#1080;&#1081;%20&#1077;&#1082;&#1089;%2001.01.23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\users\Budget\Plan4\&#1085;&#1072;%20&#1089;&#1072;&#1081;&#1090;\2022\01.01.2023\&#1047;&#1074;&#1077;&#1076;&#1077;&#1085;&#1110;%20&#1090;&#1072;&#1073;&#1083;&#1080;&#1094;&#1110;%20&#1085;&#1086;&#1074;&#1080;&#1081;%20&#1077;&#1082;&#1089;%2001.01.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192.168.1.2\users\Budget\Plan4\&#1085;&#1072;%20&#1089;&#1072;&#1081;&#1090;\2022\01.01.2023\&#1047;&#1074;&#1077;&#1076;&#1077;&#1085;&#1110;%20&#1090;&#1072;&#1073;&#1083;&#1080;&#1094;&#1110;%20&#1085;&#1086;&#1074;&#1080;&#1081;%20&#1077;&#1082;&#1089;%2001.01.23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192.168.1.2\users\Budget\Plan4\&#1085;&#1072;%20&#1089;&#1072;&#1081;&#1090;\2022\01.01.2023\&#1047;&#1074;&#1077;&#1076;&#1077;&#1085;&#1110;%20&#1090;&#1072;&#1073;&#1083;&#1080;&#1094;&#1110;%20&#1085;&#1086;&#1074;&#1080;&#1081;%20&#1077;&#1082;&#1089;%2001.01.23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192.168.1.2\users\Budget\Plan4\&#1085;&#1072;%20&#1089;&#1072;&#1081;&#1090;\2022\01.01.2023\&#1047;&#1074;&#1077;&#1076;&#1077;&#1085;&#1110;%20&#1090;&#1072;&#1073;&#1083;&#1080;&#1094;&#1110;%20&#1085;&#1086;&#1074;&#1080;&#1081;%20&#1077;&#1082;&#1089;%2001.01.23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.2\users\Budget\Plan4\&#1085;&#1072;%20&#1089;&#1072;&#1081;&#1090;\2022\01.01.2023\&#1047;&#1074;&#1077;&#1076;&#1077;&#1085;&#1110;%20&#1090;&#1072;&#1073;&#1083;&#1080;&#1094;&#1110;%20&#1085;&#1086;&#1074;&#1080;&#1081;%20&#1077;&#1082;&#1089;%2001.01.23.xlsx" TargetMode="External"/><Relationship Id="rId1" Type="http://schemas.openxmlformats.org/officeDocument/2006/relationships/themeOverride" Target="../theme/themeOverride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22032848648231E-3"/>
          <c:y val="4.5776006807855832E-2"/>
          <c:w val="0.99282301168877463"/>
          <c:h val="0.851893240200630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 prst="angle"/>
            </a:sp3d>
          </c:spPr>
          <c:explosion val="8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37-47C2-83D6-EDCEA3E7B5FD}"/>
              </c:ext>
            </c:extLst>
          </c:dPt>
          <c:dPt>
            <c:idx val="1"/>
            <c:bubble3D val="0"/>
            <c:spPr>
              <a:pattFill prst="trellis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437-47C2-83D6-EDCEA3E7B5FD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437-47C2-83D6-EDCEA3E7B5FD}"/>
              </c:ext>
            </c:extLst>
          </c:dPt>
          <c:dPt>
            <c:idx val="3"/>
            <c:bubble3D val="0"/>
            <c:spPr>
              <a:pattFill prst="wdDnDiag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37-47C2-83D6-EDCEA3E7B5FD}"/>
              </c:ext>
            </c:extLst>
          </c:dPt>
          <c:dPt>
            <c:idx val="4"/>
            <c:bubble3D val="0"/>
            <c:spPr>
              <a:pattFill prst="horzBrick">
                <a:fgClr>
                  <a:schemeClr val="bg2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37-47C2-83D6-EDCEA3E7B5FD}"/>
              </c:ext>
            </c:extLst>
          </c:dPt>
          <c:dPt>
            <c:idx val="5"/>
            <c:bubble3D val="0"/>
            <c:spPr>
              <a:pattFill prst="pct75">
                <a:fgClr>
                  <a:schemeClr val="bg2">
                    <a:lumMod val="1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37-47C2-83D6-EDCEA3E7B5FD}"/>
              </c:ext>
            </c:extLst>
          </c:dPt>
          <c:dPt>
            <c:idx val="6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437-47C2-83D6-EDCEA3E7B5FD}"/>
              </c:ext>
            </c:extLst>
          </c:dPt>
          <c:dPt>
            <c:idx val="7"/>
            <c:bubble3D val="0"/>
            <c:spPr>
              <a:pattFill prst="pct90">
                <a:fgClr>
                  <a:schemeClr val="bg2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37-47C2-83D6-EDCEA3E7B5FD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BAB-4863-9CD5-C38E25D9E040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030-4FD5-BBE1-4EFB1E8886E9}"/>
              </c:ext>
            </c:extLst>
          </c:dPt>
          <c:dLbls>
            <c:dLbl>
              <c:idx val="0"/>
              <c:layout>
                <c:manualLayout>
                  <c:x val="1.6291167335713258E-2"/>
                  <c:y val="0.209442624109985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00FF78-A346-426F-9E32-DE1E4988B44A}" type="CATEGORYNAME">
                      <a:rPr lang="ru-RU" sz="1600" b="1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2 626 200,5тис. </a:t>
                    </a:r>
                    <a:r>
                      <a:rPr lang="ru-RU" sz="1600" b="1" baseline="0" dirty="0" err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грн</a:t>
                    </a:r>
                    <a:r>
                      <a:rPr lang="ru-RU" sz="16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 </a:t>
                    </a:r>
                  </a:p>
                  <a:p>
                    <a:pPr>
                      <a:defRPr sz="1600">
                        <a:solidFill>
                          <a:schemeClr val="accent3">
                            <a:lumMod val="50000"/>
                          </a:schemeClr>
                        </a:solidFill>
                      </a:defRPr>
                    </a:pPr>
                    <a:r>
                      <a:rPr lang="ru-RU" sz="16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(60,5%)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437-47C2-83D6-EDCEA3E7B5FD}"/>
                </c:ext>
                <c:ext xmlns:c15="http://schemas.microsoft.com/office/drawing/2012/chart" uri="{CE6537A1-D6FC-4f65-9D91-7224C49458BB}">
                  <c15:layout>
                    <c:manualLayout>
                      <c:w val="0.30209889824818403"/>
                      <c:h val="0.1678325735598839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2466829879232412E-2"/>
                  <c:y val="4.70988362907965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A374B5-F060-4DD6-A488-4AF466C7B7DD}" type="CATEGORYNAME">
                      <a: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254 853,6 тис. </a:t>
                    </a:r>
                    <a:r>
                      <a:rPr lang="ru-RU" sz="1600" b="1" baseline="0" dirty="0" err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грн</a:t>
                    </a:r>
                    <a:endParaRPr lang="ru-RU" sz="1600" b="1" baseline="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</a:endParaRPr>
                  </a:p>
                  <a:p>
                    <a:pPr>
                      <a:defRPr sz="1600">
                        <a:solidFill>
                          <a:schemeClr val="accent3">
                            <a:lumMod val="50000"/>
                          </a:schemeClr>
                        </a:solidFill>
                      </a:defRPr>
                    </a:pPr>
                    <a:r>
                      <a:rPr lang="ru-RU" sz="16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 (5,9%)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437-47C2-83D6-EDCEA3E7B5FD}"/>
                </c:ext>
                <c:ext xmlns:c15="http://schemas.microsoft.com/office/drawing/2012/chart" uri="{CE6537A1-D6FC-4f65-9D91-7224C49458BB}">
                  <c15:layout>
                    <c:manualLayout>
                      <c:w val="0.23410702220399002"/>
                      <c:h val="0.1268582126376614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7058019880889309E-4"/>
                  <c:y val="-4.3180536494443769E-2"/>
                </c:manualLayout>
              </c:layout>
              <c:tx>
                <c:rich>
                  <a:bodyPr/>
                  <a:lstStyle/>
                  <a:p>
                    <a:fld id="{F941BAB6-5676-412E-B2DB-8E0251625E0F}" type="CATEGORYNAME">
                      <a:rPr lang="ru-RU" sz="1600" b="1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pPr/>
                      <a:t>[ИМЯ КАТЕГОРИИ]</a:t>
                    </a:fld>
                    <a:r>
                      <a:rPr lang="ru-RU" sz="16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746 559,2 тис. </a:t>
                    </a:r>
                    <a:r>
                      <a:rPr lang="ru-RU" sz="1600" b="1" baseline="0" dirty="0" err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грн</a:t>
                    </a:r>
                    <a:r>
                      <a:rPr lang="ru-RU" sz="16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 (17,2%)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437-47C2-83D6-EDCEA3E7B5FD}"/>
                </c:ext>
                <c:ext xmlns:c15="http://schemas.microsoft.com/office/drawing/2012/chart" uri="{CE6537A1-D6FC-4f65-9D91-7224C49458BB}">
                  <c15:layout>
                    <c:manualLayout>
                      <c:w val="0.14534579825802485"/>
                      <c:h val="0.1402950845530453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8893123878694427E-2"/>
                  <c:y val="-0.234026225177941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5405F7-4C85-4CB8-A53D-A456FEAA418F}" type="CATEGORYNAME">
                      <a:rPr lang="ru-RU" sz="1600"/>
                      <a:pPr>
                        <a:defRPr sz="16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r>
                      <a:rPr lang="ru-RU" sz="1600" baseline="0" dirty="0" smtClean="0"/>
                      <a:t>34 288,6тис. </a:t>
                    </a:r>
                    <a:r>
                      <a:rPr lang="ru-RU" sz="1600" baseline="0" dirty="0" err="1" smtClean="0"/>
                      <a:t>грн</a:t>
                    </a:r>
                    <a:r>
                      <a:rPr lang="ru-RU" sz="1600" baseline="0" dirty="0" smtClean="0"/>
                      <a:t> (0,8%)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437-47C2-83D6-EDCEA3E7B5F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9547051666280719E-2"/>
                  <c:y val="-0.163661239946508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3B5454-813A-4F21-AE83-DCBFB82CA419}" type="CATEGORYNAME">
                      <a:rPr lang="ru-RU" sz="1600" dirty="0"/>
                      <a:pPr>
                        <a:defRPr sz="16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r>
                      <a:rPr lang="ru-RU" sz="1600" baseline="0" dirty="0" smtClean="0"/>
                      <a:t>66 927,4тис. </a:t>
                    </a:r>
                    <a:r>
                      <a:rPr lang="ru-RU" sz="1600" baseline="0" dirty="0" err="1" smtClean="0"/>
                      <a:t>грн</a:t>
                    </a:r>
                    <a:r>
                      <a:rPr lang="ru-RU" sz="1600" baseline="0" dirty="0" smtClean="0"/>
                      <a:t> (1,5%)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437-47C2-83D6-EDCEA3E7B5F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353706683193166"/>
                  <c:y val="-0.125211540225463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85C1BF-17CD-42F0-A495-3934BF4AFF63}" type="CATEGORYNAME">
                      <a:rPr lang="ru-RU" sz="16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rPr>
                      <a:t>
</a:t>
                    </a:r>
                    <a:r>
                      <a:rPr lang="ru-RU" sz="1600" b="1" i="0" u="none" strike="noStrike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24 530,0 тис. </a:t>
                    </a:r>
                    <a:r>
                      <a:rPr lang="ru-RU" sz="1600" b="1" i="0" u="none" strike="noStrike" kern="1200" baseline="0" dirty="0" err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грн</a:t>
                    </a:r>
                    <a:endParaRPr lang="ru-RU" sz="1600" b="1" i="0" u="none" strike="noStrike" kern="1200" baseline="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>
                      <a:defRPr sz="1600">
                        <a:solidFill>
                          <a:schemeClr val="accent3">
                            <a:lumMod val="50000"/>
                          </a:schemeClr>
                        </a:solidFill>
                      </a:defRPr>
                    </a:pPr>
                    <a:r>
                      <a:rPr lang="ru-RU" sz="1600" b="1" i="0" u="none" strike="noStrike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 (0,6%)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37-47C2-83D6-EDCEA3E7B5F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1185822057254673"/>
                  <c:y val="-8.97251961127776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5D1E5D-5BAA-4061-9F28-4B73FA0E1212}" type="CATEGORYNAME">
                      <a:rPr lang="ru-RU" sz="1600"/>
                      <a:pPr>
                        <a:defRPr sz="16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r>
                      <a:rPr lang="ru-RU" sz="1600" baseline="0" dirty="0" smtClean="0"/>
                      <a:t>9 285,0 тис. </a:t>
                    </a:r>
                    <a:r>
                      <a:rPr lang="ru-RU" sz="1600" baseline="0" dirty="0" err="1" smtClean="0"/>
                      <a:t>грн</a:t>
                    </a:r>
                    <a:r>
                      <a:rPr lang="ru-RU" sz="1600" baseline="0" dirty="0" smtClean="0"/>
                      <a:t> (0,2%)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437-47C2-83D6-EDCEA3E7B5F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164686520774799"/>
                  <c:y val="0.115521421777771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E829BC-7D8D-4681-A5F8-BA9E0B9723C9}" type="CATEGORYNAME">
                      <a:rPr lang="ru-RU" sz="1600" dirty="0"/>
                      <a:pPr>
                        <a:defRPr sz="16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r>
                      <a:rPr lang="ru-RU" sz="1600" baseline="0" dirty="0" smtClean="0"/>
                      <a:t>86 569,1 тис. </a:t>
                    </a:r>
                    <a:r>
                      <a:rPr lang="ru-RU" sz="1600" baseline="0" dirty="0" err="1" smtClean="0"/>
                      <a:t>грн</a:t>
                    </a:r>
                    <a:r>
                      <a:rPr lang="ru-RU" sz="1600" baseline="0" dirty="0" smtClean="0"/>
                      <a:t> (2,0%)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437-47C2-83D6-EDCEA3E7B5F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0.1182801977825757"/>
                  <c:y val="0.347840429258847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1534C0-FBF8-46DC-B794-76147022E671}" type="CATEGORYNAME">
                      <a:rPr lang="ru-RU" sz="1600" b="1" i="0" u="none" strike="noStrike" kern="1200" baseline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600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="1" i="0" u="none" strike="noStrike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 502,9 тис. </a:t>
                    </a:r>
                    <a:r>
                      <a:rPr lang="ru-RU" sz="1600" b="1" i="0" u="none" strike="noStrike" kern="1200" baseline="0" dirty="0" err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грн</a:t>
                    </a:r>
                    <a:r>
                      <a:rPr lang="ru-RU" sz="1600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ru-RU" sz="1600" b="1" i="0" u="none" strike="noStrike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0,01%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BAB-4863-9CD5-C38E25D9E040}"/>
                </c:ext>
                <c:ext xmlns:c15="http://schemas.microsoft.com/office/drawing/2012/chart" uri="{CE6537A1-D6FC-4f65-9D91-7224C49458BB}">
                  <c15:layout>
                    <c:manualLayout>
                      <c:w val="0.15341480675767538"/>
                      <c:h val="0.165706210305606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10880317180286528"/>
                  <c:y val="0.2575528359184609"/>
                </c:manualLayout>
              </c:layout>
              <c:tx>
                <c:rich>
                  <a:bodyPr/>
                  <a:lstStyle/>
                  <a:p>
                    <a:fld id="{5480D01E-7577-4FD1-A562-E1F8AA2DB23C}" type="CATEGORYNAME">
                      <a:rPr lang="ru-RU" smtClean="0"/>
                      <a:pPr/>
                      <a:t>[ИМЯ КАТЕГОРИИ]</a:t>
                    </a:fld>
                    <a:r>
                      <a:rPr lang="ru-RU" dirty="0" smtClean="0"/>
                      <a:t> 493 386,9 тис. </a:t>
                    </a:r>
                    <a:r>
                      <a:rPr lang="ru-RU" dirty="0" err="1" smtClean="0"/>
                      <a:t>грн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30-4FD5-BBE1-4EFB1E8886E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schemeClr val="bg1">
                    <a:alpha val="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Податок та збір на доходи з фізичних осіб</c:v>
                </c:pt>
                <c:pt idx="1">
                  <c:v>Акцизний податок</c:v>
                </c:pt>
                <c:pt idx="2">
                  <c:v>Місцеві податки</c:v>
                </c:pt>
                <c:pt idx="3">
                  <c:v>Адміністративні збори та платежі</c:v>
                </c:pt>
                <c:pt idx="4">
                  <c:v>Інші надходження загального фонду</c:v>
                </c:pt>
                <c:pt idx="5">
                  <c:v>Бюджет розвитку</c:v>
                </c:pt>
                <c:pt idx="6">
                  <c:v>Екологічний податок</c:v>
                </c:pt>
                <c:pt idx="7">
                  <c:v>Власні надходження бюджетних установ</c:v>
                </c:pt>
                <c:pt idx="8">
                  <c:v>Інші доходи спеціального фонду</c:v>
                </c:pt>
                <c:pt idx="9">
                  <c:v>Офіційні трансферти загального фонду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2626200.5</c:v>
                </c:pt>
                <c:pt idx="1">
                  <c:v>254853.6</c:v>
                </c:pt>
                <c:pt idx="2">
                  <c:v>746559.2</c:v>
                </c:pt>
                <c:pt idx="3">
                  <c:v>34288.6</c:v>
                </c:pt>
                <c:pt idx="4">
                  <c:v>66927.399999999994</c:v>
                </c:pt>
                <c:pt idx="5">
                  <c:v>24530</c:v>
                </c:pt>
                <c:pt idx="6">
                  <c:v>9285</c:v>
                </c:pt>
                <c:pt idx="7">
                  <c:v>86569.1</c:v>
                </c:pt>
                <c:pt idx="8" formatCode="General">
                  <c:v>502.9</c:v>
                </c:pt>
                <c:pt idx="9" formatCode="#,##0.00">
                  <c:v>493386.9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37-47C2-83D6-EDCEA3E7B5F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417546135564926E-2"/>
          <c:y val="6.089795918367346E-2"/>
          <c:w val="0.88567630936747355"/>
          <c:h val="0.7339499705393968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4633A"/>
            </a:solidFill>
          </c:spPr>
          <c:invertIfNegative val="0"/>
          <c:dLbls>
            <c:dLbl>
              <c:idx val="0"/>
              <c:layout>
                <c:manualLayout>
                  <c:x val="1.350438892640108E-2"/>
                  <c:y val="-2.176870748299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A2F-44B9-9781-921AC679CD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307900067521943E-2"/>
                  <c:y val="-4.2982160067342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2F-44B9-9781-921AC679CD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05266711681297E-2"/>
                  <c:y val="-2.721088435374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A2F-44B9-9781-921AC679CD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Лист1!$A$26:$A$28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Лист1!$B$26:$B$28</c:f>
              <c:numCache>
                <c:formatCode>0.0</c:formatCode>
                <c:ptCount val="3"/>
                <c:pt idx="0">
                  <c:v>175</c:v>
                </c:pt>
                <c:pt idx="1">
                  <c:v>190.3</c:v>
                </c:pt>
                <c:pt idx="2">
                  <c:v>254.8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2F-44B9-9781-921AC679C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33970608"/>
        <c:axId val="-1633969520"/>
        <c:axId val="0"/>
      </c:bar3DChart>
      <c:catAx>
        <c:axId val="-16339706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uk-UA"/>
          </a:p>
        </c:txPr>
        <c:crossAx val="-1633969520"/>
        <c:crosses val="autoZero"/>
        <c:auto val="0"/>
        <c:lblAlgn val="ctr"/>
        <c:lblOffset val="100"/>
        <c:noMultiLvlLbl val="0"/>
      </c:catAx>
      <c:valAx>
        <c:axId val="-163396952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uk-UA"/>
          </a:p>
        </c:txPr>
        <c:crossAx val="-1633970608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9145067448566E-2"/>
          <c:y val="6.0760945986828636E-2"/>
          <c:w val="0.91176088333575733"/>
          <c:h val="0.686274811978779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2022 рік</c:v>
                </c:pt>
              </c:strCache>
            </c:strRef>
          </c:tx>
          <c:spPr>
            <a:solidFill>
              <a:srgbClr val="44633A"/>
            </a:solidFill>
          </c:spPr>
          <c:invertIfNegative val="0"/>
          <c:dLbls>
            <c:dLbl>
              <c:idx val="0"/>
              <c:layout>
                <c:manualLayout>
                  <c:x val="1.0161848499495557E-2"/>
                  <c:y val="-4.000004901416184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B7-4278-B848-25A723F42B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83408173740334E-2"/>
                  <c:y val="-5.109690055529229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B7-4278-B848-25A723F42BFC}"/>
                </c:ext>
                <c:ext xmlns:c15="http://schemas.microsoft.com/office/drawing/2012/chart" uri="{CE6537A1-D6FC-4f65-9D91-7224C49458BB}">
                  <c15:layout>
                    <c:manualLayout>
                      <c:w val="9.9465702899524472E-2"/>
                      <c:h val="9.646354653404522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7569750440736107E-3"/>
                  <c:y val="-4.060006404517154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B7-4278-B848-25A723F42B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00423787452441E-2"/>
                  <c:y val="-4.1086529601286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B7-4278-B848-25A723F42B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Продаж землі </c:v>
                </c:pt>
                <c:pt idx="1">
                  <c:v>Відчуження майна</c:v>
                </c:pt>
                <c:pt idx="2">
                  <c:v>Відсотки за користування позиками</c:v>
                </c:pt>
                <c:pt idx="3">
                  <c:v>Плата за гарантії</c:v>
                </c:pt>
                <c:pt idx="4">
                  <c:v>Надходження коштів від пайової участі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144374.79999999999</c:v>
                </c:pt>
                <c:pt idx="1">
                  <c:v>25000</c:v>
                </c:pt>
                <c:pt idx="2">
                  <c:v>120</c:v>
                </c:pt>
                <c:pt idx="3">
                  <c:v>24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B7-4278-B848-25A723F42B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на 01.01.23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008058790443728E-2"/>
                  <c:y val="-4.187795451160631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FB7-4278-B848-25A723F42B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875070306953184E-2"/>
                  <c:y val="-1.0017706384609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5291,2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FB7-4278-B848-25A723F42BFC}"/>
                </c:ext>
                <c:ext xmlns:c15="http://schemas.microsoft.com/office/drawing/2012/chart" uri="{CE6537A1-D6FC-4f65-9D91-7224C49458BB}">
                  <c15:layout>
                    <c:manualLayout>
                      <c:w val="8.8145095110324284E-2"/>
                      <c:h val="0.109356124911266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5072028128928352E-2"/>
                  <c:y val="-2.990991510864211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FB7-4278-B848-25A723F42BFC}"/>
                </c:ext>
                <c:ext xmlns:c15="http://schemas.microsoft.com/office/drawing/2012/chart" uri="{CE6537A1-D6FC-4f65-9D91-7224C49458BB}">
                  <c15:layout>
                    <c:manualLayout>
                      <c:w val="8.2032730711453491E-2"/>
                      <c:h val="0.125119676245123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973856570741846E-2"/>
                  <c:y val="-4.10866195656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FB7-4278-B848-25A723F42B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613522293835424E-2"/>
                  <c:y val="-3.233229109075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50-43C3-A3F9-9B0D4D210F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Продаж землі </c:v>
                </c:pt>
                <c:pt idx="1">
                  <c:v>Відчуження майна</c:v>
                </c:pt>
                <c:pt idx="2">
                  <c:v>Відсотки за користування позиками</c:v>
                </c:pt>
                <c:pt idx="3">
                  <c:v>Плата за гарантії</c:v>
                </c:pt>
                <c:pt idx="4">
                  <c:v>Надходження коштів від пайової участі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18880.3</c:v>
                </c:pt>
                <c:pt idx="1">
                  <c:v>5291.2</c:v>
                </c:pt>
                <c:pt idx="2">
                  <c:v>112.4</c:v>
                </c:pt>
                <c:pt idx="3">
                  <c:v>24</c:v>
                </c:pt>
                <c:pt idx="4">
                  <c:v>222.1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FB7-4278-B848-25A723F42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33968976"/>
        <c:axId val="-1633984208"/>
        <c:axId val="0"/>
      </c:bar3DChart>
      <c:catAx>
        <c:axId val="-163396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b="1"/>
            </a:pPr>
            <a:endParaRPr lang="uk-UA"/>
          </a:p>
        </c:txPr>
        <c:crossAx val="-1633984208"/>
        <c:crosses val="autoZero"/>
        <c:auto val="1"/>
        <c:lblAlgn val="ctr"/>
        <c:lblOffset val="100"/>
        <c:noMultiLvlLbl val="0"/>
      </c:catAx>
      <c:valAx>
        <c:axId val="-1633984208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crossAx val="-1633968976"/>
        <c:crosses val="autoZero"/>
        <c:crossBetween val="between"/>
      </c:valAx>
      <c:spPr>
        <a:noFill/>
        <a:ln w="27649">
          <a:noFill/>
        </a:ln>
      </c:spPr>
    </c:plotArea>
    <c:legend>
      <c:legendPos val="r"/>
      <c:layout>
        <c:manualLayout>
          <c:xMode val="edge"/>
          <c:yMode val="edge"/>
          <c:x val="0.86698237946391521"/>
          <c:y val="2.4717230353147532E-2"/>
          <c:w val="0.11971243424074257"/>
          <c:h val="0.4023523530065287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>
          <a:latin typeface="+mn-lt"/>
          <a:cs typeface="Arial" panose="020B0604020202020204" pitchFamily="34" charset="0"/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373326665460457E-2"/>
          <c:y val="4.8496794690814138E-2"/>
          <c:w val="0.93135707143650703"/>
          <c:h val="0.6835070358487473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C12-48AD-BDFF-943E742A81E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C12-48AD-BDFF-943E742A81E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C12-48AD-BDFF-943E742A81E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C12-48AD-BDFF-943E742A81E2}"/>
              </c:ext>
            </c:extLst>
          </c:dPt>
          <c:dLbls>
            <c:dLbl>
              <c:idx val="0"/>
              <c:layout>
                <c:manualLayout>
                  <c:x val="4.1978035578892736E-2"/>
                  <c:y val="-0.126260420024523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12-48AD-BDFF-943E742A81E2}"/>
                </c:ext>
                <c:ext xmlns:c15="http://schemas.microsoft.com/office/drawing/2012/chart" uri="{CE6537A1-D6FC-4f65-9D91-7224C49458BB}">
                  <c15:layout>
                    <c:manualLayout>
                      <c:w val="0.10200206799634348"/>
                      <c:h val="0.160902350775608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7144098998746723E-2"/>
                  <c:y val="-6.99990660765877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12-48AD-BDFF-943E742A81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6431396813034"/>
                  <c:y val="7.6519854939893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12-48AD-BDFF-943E742A81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Лист1!$A$19:$A$21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Лист1!$B$19:$B$21</c:f>
              <c:numCache>
                <c:formatCode>#\ ##0.0</c:formatCode>
                <c:ptCount val="3"/>
                <c:pt idx="0">
                  <c:v>12.3</c:v>
                </c:pt>
                <c:pt idx="1">
                  <c:v>14</c:v>
                </c:pt>
                <c:pt idx="2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12-48AD-BDFF-943E742A8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-1633983664"/>
        <c:axId val="-1633983120"/>
        <c:axId val="0"/>
      </c:bar3DChart>
      <c:catAx>
        <c:axId val="-163398366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-1633983120"/>
        <c:crosses val="autoZero"/>
        <c:auto val="0"/>
        <c:lblAlgn val="ctr"/>
        <c:lblOffset val="100"/>
        <c:noMultiLvlLbl val="0"/>
      </c:catAx>
      <c:valAx>
        <c:axId val="-1633983120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-163398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402635522792817E-2"/>
          <c:y val="4.080482003876431E-2"/>
          <c:w val="0.95437154397586199"/>
          <c:h val="0.6465657041690708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bg2">
                  <a:lumMod val="9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8E7-4E04-8E43-CADED87D0A7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8E7-4E04-8E43-CADED87D0A7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8E7-4E04-8E43-CADED87D0A7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8E7-4E04-8E43-CADED87D0A71}"/>
              </c:ext>
            </c:extLst>
          </c:dPt>
          <c:dLbls>
            <c:dLbl>
              <c:idx val="0"/>
              <c:layout>
                <c:manualLayout>
                  <c:x val="1.4920391103430597E-2"/>
                  <c:y val="-3.2746535888015932E-2"/>
                </c:manualLayout>
              </c:layout>
              <c:tx>
                <c:rich>
                  <a:bodyPr/>
                  <a:lstStyle/>
                  <a:p>
                    <a:fld id="{1F31B7C4-6E13-42FD-83E7-632FDC4787B9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E7-4E04-8E43-CADED87D0A7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2.2493114539702305E-2"/>
                  <c:y val="-3.4716263267662854E-2"/>
                </c:manualLayout>
              </c:layout>
              <c:tx>
                <c:rich>
                  <a:bodyPr/>
                  <a:lstStyle/>
                  <a:p>
                    <a:fld id="{03EC7B2D-8C56-4D5A-B09A-090C2A285A64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E7-4E04-8E43-CADED87D0A7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3.2119930044554199E-2"/>
                  <c:y val="-3.1734281207065285E-2"/>
                </c:manualLayout>
              </c:layout>
              <c:tx>
                <c:rich>
                  <a:bodyPr/>
                  <a:lstStyle/>
                  <a:p>
                    <a:fld id="{FC93E946-CE4E-4A52-ACD8-25719CF24E3A}" type="CELLRANGE">
                      <a:rPr lang="en-US"/>
                      <a:pPr/>
                      <a:t>[ДИАПАЗОН ЯЧЕЕК]</a:t>
                    </a:fld>
                    <a:endParaRPr lang="uk-U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8E7-4E04-8E43-CADED87D0A7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3.888888888888889E-2"/>
                  <c:y val="-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E7-4E04-8E43-CADED87D0A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Лист1!$A$19:$A$21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Лист1!$B$19:$B$21</c:f>
              <c:numCache>
                <c:formatCode>0.0</c:formatCode>
                <c:ptCount val="3"/>
                <c:pt idx="0">
                  <c:v>78.8</c:v>
                </c:pt>
                <c:pt idx="1">
                  <c:v>84</c:v>
                </c:pt>
                <c:pt idx="2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E7-4E04-8E43-CADED87D0A71}"/>
            </c:ext>
            <c:ext xmlns:c15="http://schemas.microsoft.com/office/drawing/2012/chart" uri="{02D57815-91ED-43cb-92C2-25804820EDAC}">
              <c15:datalabelsRange>
                <c15:f>Лист1!$B$19:$B$21</c15:f>
                <c15:dlblRangeCache>
                  <c:ptCount val="3"/>
                  <c:pt idx="0">
                    <c:v>78,8</c:v>
                  </c:pt>
                  <c:pt idx="1">
                    <c:v>84,0</c:v>
                  </c:pt>
                  <c:pt idx="2">
                    <c:v>87,0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33982576"/>
        <c:axId val="-1633982032"/>
        <c:axId val="0"/>
      </c:bar3DChart>
      <c:catAx>
        <c:axId val="-16339825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-1633982032"/>
        <c:crosses val="autoZero"/>
        <c:auto val="0"/>
        <c:lblAlgn val="ctr"/>
        <c:lblOffset val="100"/>
        <c:noMultiLvlLbl val="0"/>
      </c:catAx>
      <c:valAx>
        <c:axId val="-163398203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-163398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'[Зведені таблиці новий екс 01.01.23.xlsx]Структура вид.бюдж.'!$B$11</c:f>
              <c:strCache>
                <c:ptCount val="1"/>
                <c:pt idx="0">
                  <c:v>Власні надходження</c:v>
                </c:pt>
              </c:strCache>
            </c:strRef>
          </c:tx>
          <c:spPr>
            <a:solidFill>
              <a:srgbClr val="44633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547630474624685E-4"/>
                  <c:y val="-8.470208417593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B68-47CB-9EFB-3082ED490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04078032766218E-3"/>
                  <c:y val="-9.641441563973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68-47CB-9EFB-3082ED490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542265869287199E-3"/>
                  <c:y val="-6.363841354947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27-431C-856B-EF5380A9AC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01.01.23.xlsx]Структура вид.бюдж.'!$C$10:$E$10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01.01.23.xlsx]Структура вид.бюдж.'!$C$11:$E$11</c:f>
              <c:numCache>
                <c:formatCode>#\ ##0.0</c:formatCode>
                <c:ptCount val="3"/>
                <c:pt idx="0">
                  <c:v>1619334.92713</c:v>
                </c:pt>
                <c:pt idx="1">
                  <c:v>1979165.0008300003</c:v>
                </c:pt>
                <c:pt idx="2">
                  <c:v>2272764.5904199993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68-47CB-9EFB-3082ED4909F4}"/>
            </c:ext>
          </c:extLst>
        </c:ser>
        <c:ser>
          <c:idx val="1"/>
          <c:order val="1"/>
          <c:tx>
            <c:strRef>
              <c:f>'[Зведені таблиці новий екс 01.01.23.xlsx]Структура вид.бюдж.'!$B$12</c:f>
              <c:strCache>
                <c:ptCount val="1"/>
                <c:pt idx="0">
                  <c:v>Міжбюджетні трансферти</c:v>
                </c:pt>
              </c:strCache>
            </c:strRef>
          </c:tx>
          <c:spPr>
            <a:solidFill>
              <a:srgbClr val="EEECE1">
                <a:lumMod val="9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583773657522632E-2"/>
                  <c:y val="-0.10090131750843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B68-47CB-9EFB-3082ED490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2535063010284E-2"/>
                  <c:y val="-7.9082432862905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B68-47CB-9EFB-3082ED490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891147914335314E-2"/>
                  <c:y val="-9.5233991073441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68-47CB-9EFB-3082ED4909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01.01.23.xlsx]Структура вид.бюдж.'!$C$10:$E$10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01.01.23.xlsx]Структура вид.бюдж.'!$C$12:$E$12</c:f>
              <c:numCache>
                <c:formatCode>#\ ##0.0</c:formatCode>
                <c:ptCount val="3"/>
                <c:pt idx="0">
                  <c:v>485658.07286999997</c:v>
                </c:pt>
                <c:pt idx="1">
                  <c:v>490594.04538000003</c:v>
                </c:pt>
                <c:pt idx="2">
                  <c:v>506357.79116000002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B68-47CB-9EFB-3082ED4909F4}"/>
            </c:ext>
          </c:extLst>
        </c:ser>
        <c:ser>
          <c:idx val="2"/>
          <c:order val="2"/>
          <c:tx>
            <c:strRef>
              <c:f>'[Зведені таблиці новий екс 01.01.23.xlsx]Структура вид.бюдж.'!$B$13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9491231140539796E-3"/>
                  <c:y val="-7.4547855872236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27-431C-856B-EF5380A9AC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71132934642407E-3"/>
                  <c:y val="-5.6365452000959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C27-431C-856B-EF5380A9AC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612483623167564E-3"/>
                  <c:y val="-7.172858109244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27-431C-856B-EF5380A9AC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01.01.23.xlsx]Структура вид.бюдж.'!$C$10:$E$10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01.01.23.xlsx]Структура вид.бюдж.'!$C$13:$E$13</c:f>
              <c:numCache>
                <c:formatCode>#\ ##0.0</c:formatCode>
                <c:ptCount val="3"/>
                <c:pt idx="0">
                  <c:v>2104993</c:v>
                </c:pt>
                <c:pt idx="1">
                  <c:v>2469759.0462100003</c:v>
                </c:pt>
                <c:pt idx="2">
                  <c:v>2779122.3815799993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B68-47CB-9EFB-3082ED490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33981488"/>
        <c:axId val="-1465438480"/>
        <c:axId val="0"/>
      </c:bar3DChart>
      <c:catAx>
        <c:axId val="-16339814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465438480"/>
        <c:crosses val="autoZero"/>
        <c:auto val="0"/>
        <c:lblAlgn val="ctr"/>
        <c:lblOffset val="100"/>
        <c:noMultiLvlLbl val="1"/>
      </c:catAx>
      <c:valAx>
        <c:axId val="-146543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63398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uk-UA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820700095325422E-3"/>
          <c:y val="5.0925925925925923E-2"/>
          <c:w val="0.9699775412482321"/>
          <c:h val="0.56584718576844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'[Зведені таблиці новий екс 01.01.23.xlsx]Структура вид.бюдж.'!$B$18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rgbClr val="44633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776214426199428E-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CE-4E23-A793-43D0776C4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725993621435895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CE-4E23-A793-43D0776C4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245692951239396E-2"/>
                  <c:y val="-0.15173112494591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CE-4E23-A793-43D0776C4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01.01.23.xlsx]Структура вид.бюдж.'!$C$17:$E$17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01.01.23.xlsx]Структура вид.бюдж.'!$C$18:$E$18</c:f>
              <c:numCache>
                <c:formatCode>#\ ##0.0</c:formatCode>
                <c:ptCount val="3"/>
                <c:pt idx="0">
                  <c:v>589556.69999999995</c:v>
                </c:pt>
                <c:pt idx="1">
                  <c:v>721428.7466500001</c:v>
                </c:pt>
                <c:pt idx="2">
                  <c:v>1050312.3171099999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CE-4E23-A793-43D0776C42E4}"/>
            </c:ext>
          </c:extLst>
        </c:ser>
        <c:ser>
          <c:idx val="1"/>
          <c:order val="1"/>
          <c:tx>
            <c:strRef>
              <c:f>'[Зведені таблиці новий екс 01.01.23.xlsx]Структура вид.бюдж.'!$B$19</c:f>
              <c:strCache>
                <c:ptCount val="1"/>
                <c:pt idx="0">
                  <c:v>Власні надходження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301324828581166E-2"/>
                  <c:y val="-0.12500000000000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CE-4E23-A793-43D0776C4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91141905047259E-2"/>
                  <c:y val="-0.13782881494574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CE-4E23-A793-43D0776C4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451987242871789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ECE-4E23-A793-43D0776C4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01.01.23.xlsx]Структура вид.бюдж.'!$C$17:$E$17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01.01.23.xlsx]Структура вид.бюдж.'!$C$19:$E$19</c:f>
              <c:numCache>
                <c:formatCode>#\ ##0.0</c:formatCode>
                <c:ptCount val="3"/>
                <c:pt idx="0">
                  <c:v>533542.55391999998</c:v>
                </c:pt>
                <c:pt idx="1">
                  <c:v>563716.52247000008</c:v>
                </c:pt>
                <c:pt idx="2">
                  <c:v>1044758.5323099999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CE-4E23-A793-43D0776C42E4}"/>
            </c:ext>
          </c:extLst>
        </c:ser>
        <c:ser>
          <c:idx val="2"/>
          <c:order val="2"/>
          <c:tx>
            <c:strRef>
              <c:f>'[Зведені таблиці новий екс 01.01.23.xlsx]Структура вид.бюдж.'!$B$20</c:f>
              <c:strCache>
                <c:ptCount val="1"/>
                <c:pt idx="0">
                  <c:v>Міжбюджетні трансферти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35154563334472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ECE-4E23-A793-43D0776C4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177980864307684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ECE-4E23-A793-43D0776C4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65287046192581E-2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ECE-4E23-A793-43D0776C42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01.01.23.xlsx]Структура вид.бюдж.'!$C$17:$E$17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01.01.23.xlsx]Структура вид.бюдж.'!$C$20:$E$20</c:f>
              <c:numCache>
                <c:formatCode>#\ ##0.0</c:formatCode>
                <c:ptCount val="3"/>
                <c:pt idx="0">
                  <c:v>56014.146079999999</c:v>
                </c:pt>
                <c:pt idx="1">
                  <c:v>157712.22417999999</c:v>
                </c:pt>
                <c:pt idx="2">
                  <c:v>5553.7848000000004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ECE-4E23-A793-43D0776C4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65437392"/>
        <c:axId val="-1465432496"/>
        <c:axId val="0"/>
      </c:bar3DChart>
      <c:catAx>
        <c:axId val="-146543739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465432496"/>
        <c:crosses val="autoZero"/>
        <c:auto val="0"/>
        <c:lblAlgn val="ctr"/>
        <c:lblOffset val="100"/>
        <c:noMultiLvlLbl val="1"/>
      </c:catAx>
      <c:valAx>
        <c:axId val="-146543249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-146543739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85824532154499"/>
          <c:y val="0.78823497859509495"/>
          <c:w val="0.56818312276802496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uk-UA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'[Зведені таблиці новий екс 01.01.23.xlsx]Спец.фонд'!$A$2</c:f>
              <c:strCache>
                <c:ptCount val="1"/>
                <c:pt idx="0">
                  <c:v>Бюджет розвитку</c:v>
                </c:pt>
              </c:strCache>
            </c:strRef>
          </c:tx>
          <c:spPr>
            <a:solidFill>
              <a:srgbClr val="44633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1773892220513671E-3"/>
                  <c:y val="-0.12210751338191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584522286956635E-3"/>
                  <c:y val="-0.1328718588204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2E-4A0A-B160-2693449CFA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480652858696476E-3"/>
                  <c:y val="-6.464036375049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22E-4A0A-B160-2693449CFA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01.01.23.xlsx]Спец.фонд'!$B$1:$D$1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01.01.23.xlsx]Спец.фонд'!$B$2:$D$2</c:f>
              <c:numCache>
                <c:formatCode>#\ ##0.0</c:formatCode>
                <c:ptCount val="3"/>
                <c:pt idx="0" formatCode="0.0">
                  <c:v>510900.62652000005</c:v>
                </c:pt>
                <c:pt idx="1">
                  <c:v>561063.17079999996</c:v>
                </c:pt>
                <c:pt idx="2">
                  <c:v>958980.92488000018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3B-4329-B586-8A9A4A2BB6DF}"/>
            </c:ext>
          </c:extLst>
        </c:ser>
        <c:ser>
          <c:idx val="1"/>
          <c:order val="1"/>
          <c:tx>
            <c:strRef>
              <c:f>'[Зведені таблиці новий екс 01.01.23.xlsx]Спец.фонд'!$A$3</c:f>
              <c:strCache>
                <c:ptCount val="1"/>
                <c:pt idx="0">
                  <c:v>Природоохоронний фонд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856366113578421E-2"/>
                  <c:y val="-0.22220704710037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977446554560186E-2"/>
                  <c:y val="-0.29088785773464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081261089993272E-2"/>
                  <c:y val="-0.29358346835421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01.01.23.xlsx]Спец.фонд'!$B$1:$D$1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01.01.23.xlsx]Спец.фонд'!$B$3:$D$3</c:f>
              <c:numCache>
                <c:formatCode>#\ ##0.0</c:formatCode>
                <c:ptCount val="3"/>
                <c:pt idx="0">
                  <c:v>10463.34972</c:v>
                </c:pt>
                <c:pt idx="1">
                  <c:v>8716.7861300000004</c:v>
                </c:pt>
                <c:pt idx="2">
                  <c:v>4348.9399999999996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3B-4329-B586-8A9A4A2BB6DF}"/>
            </c:ext>
          </c:extLst>
        </c:ser>
        <c:ser>
          <c:idx val="2"/>
          <c:order val="2"/>
          <c:tx>
            <c:strRef>
              <c:f>'[Зведені таблиці новий екс 01.01.23.xlsx]Спец.фонд'!$A$4</c:f>
              <c:strCache>
                <c:ptCount val="1"/>
                <c:pt idx="0">
                  <c:v>Власні надходження бюджетних установ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918632877707225E-2"/>
                  <c:y val="-0.18091045075767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57244817192096E-2"/>
                  <c:y val="-0.11717171717171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163454660499704E-2"/>
                  <c:y val="-0.14141414141414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01.01.23.xlsx]Спец.фонд'!$B$1:$D$1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01.01.23.xlsx]Спец.фонд'!$B$4:$D$4</c:f>
              <c:numCache>
                <c:formatCode>#\ ##0.0</c:formatCode>
                <c:ptCount val="3"/>
                <c:pt idx="0">
                  <c:v>68078.943119999996</c:v>
                </c:pt>
                <c:pt idx="1">
                  <c:v>81412.481720000098</c:v>
                </c:pt>
                <c:pt idx="2">
                  <c:v>86506.264230000001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03B-4329-B586-8A9A4A2BB6DF}"/>
            </c:ext>
          </c:extLst>
        </c:ser>
        <c:ser>
          <c:idx val="3"/>
          <c:order val="3"/>
          <c:tx>
            <c:strRef>
              <c:f>'[Зведені таблиці новий екс 01.01.23.xlsx]Спец.фонд'!$A$5</c:f>
              <c:strCache>
                <c:ptCount val="1"/>
                <c:pt idx="0">
                  <c:v>Інші (цільовий фонд, обслуговування кредитів, дорожній фонд)</c:v>
                </c:pt>
              </c:strCache>
            </c:strRef>
          </c:tx>
          <c:spPr>
            <a:solidFill>
              <a:srgbClr val="EEECE1">
                <a:lumMod val="1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061384712730613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469664503807311E-2"/>
                  <c:y val="-7.6767676767676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673804399345831E-2"/>
                  <c:y val="-9.292929292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03B-4329-B586-8A9A4A2BB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'[Зведені таблиці новий екс 01.01.23.xlsx]Спец.фонд'!$B$1:$D$1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01.01.23.xlsx]Спец.фонд'!$B$5:$D$5</c:f>
              <c:numCache>
                <c:formatCode>#\ ##0.0</c:formatCode>
                <c:ptCount val="3"/>
                <c:pt idx="0" formatCode="#0.00">
                  <c:v>113.74166</c:v>
                </c:pt>
                <c:pt idx="1">
                  <c:v>70236.30799999999</c:v>
                </c:pt>
                <c:pt idx="2">
                  <c:v>476.18799999999999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03B-4329-B586-8A9A4A2BB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65436848"/>
        <c:axId val="-1465434128"/>
        <c:axId val="0"/>
      </c:bar3DChart>
      <c:catAx>
        <c:axId val="-14654368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465434128"/>
        <c:crosses val="autoZero"/>
        <c:auto val="0"/>
        <c:lblAlgn val="ctr"/>
        <c:lblOffset val="100"/>
        <c:noMultiLvlLbl val="1"/>
      </c:catAx>
      <c:valAx>
        <c:axId val="-14654341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146543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1.7379896461698414E-2"/>
          <c:y val="0.79994273443092323"/>
          <c:w val="0.94972985733775717"/>
          <c:h val="0.17581484132665234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uk-UA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042436791977144"/>
          <c:y val="0.33564598992501049"/>
          <c:w val="0.50346322538207056"/>
          <c:h val="0.4907243013006892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44633A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544-4BE3-8744-EA73401099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44-4BE3-8744-EA73401099E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544-4BE3-8744-EA73401099E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44-4BE3-8744-EA73401099E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44-4BE3-8744-EA73401099E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44-4BE3-8744-EA73401099E6}"/>
              </c:ext>
            </c:extLst>
          </c:dPt>
          <c:dPt>
            <c:idx val="6"/>
            <c:bubble3D val="0"/>
            <c:spPr>
              <a:solidFill>
                <a:srgbClr val="9FC19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44-4BE3-8744-EA73401099E6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44-4BE3-8744-EA73401099E6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44-4BE3-8744-EA73401099E6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44-4BE3-8744-EA73401099E6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544-4BE3-8744-EA73401099E6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544-4BE3-8744-EA73401099E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544-4BE3-8744-EA73401099E6}"/>
              </c:ext>
            </c:extLst>
          </c:dPt>
          <c:dPt>
            <c:idx val="1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544-4BE3-8744-EA73401099E6}"/>
              </c:ext>
            </c:extLst>
          </c:dPt>
          <c:dPt>
            <c:idx val="1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544-4BE3-8744-EA73401099E6}"/>
              </c:ext>
            </c:extLst>
          </c:dPt>
          <c:dPt>
            <c:idx val="15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544-4BE3-8744-EA73401099E6}"/>
              </c:ext>
            </c:extLst>
          </c:dPt>
          <c:dPt>
            <c:idx val="16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544-4BE3-8744-EA73401099E6}"/>
              </c:ext>
            </c:extLst>
          </c:dPt>
          <c:dLbls>
            <c:dLbl>
              <c:idx val="1"/>
              <c:layout>
                <c:manualLayout>
                  <c:x val="0.14633623627306164"/>
                  <c:y val="2.7681504449903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336363021743687E-2"/>
                  <c:y val="6.44601284122031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931461749430393E-2"/>
                  <c:y val="-5.572246002472074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978629287443159"/>
                  <c:y val="-6.47070302162441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429193899782137E-2"/>
                  <c:y val="-5.45144804088586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9105344845381185E-2"/>
                  <c:y val="1.87399632526360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3697934145960667"/>
                  <c:y val="7.55423551465794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7467092214224458"/>
                  <c:y val="2.40822319690433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9488859492431324"/>
                  <c:y val="-4.58690623605906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1333062290922876E-2"/>
                  <c:y val="-0.242045632339076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0836057321751055"/>
                  <c:y val="-0.240671386785489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8.9541536578807104E-2"/>
                  <c:y val="-9.83467466834020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2897679754102964"/>
                  <c:y val="-0.149339320166394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21819170087159703"/>
                  <c:y val="-0.159193064414906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.28561792030487465"/>
                  <c:y val="-0.124285831442552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25750181197886746"/>
                  <c:y val="3.85712092139449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544-4BE3-8744-EA73401099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'[Зведені таблиці новий екс 01.01.23.xlsx]Стр.вид. по функц.'!$A$2:$A$18</c:f>
              <c:strCache>
                <c:ptCount val="17"/>
                <c:pt idx="0">
                  <c:v>Освіта</c:v>
                </c:pt>
                <c:pt idx="1">
                  <c:v>Охорона здоров’я</c:v>
                </c:pt>
                <c:pt idx="2">
                  <c:v>Соціальний захист та соціальне забезпечення</c:v>
                </c:pt>
                <c:pt idx="3">
                  <c:v>Культура і мистецтво</c:v>
                </c:pt>
                <c:pt idx="4">
                  <c:v>Фізична культура і спорт</c:v>
                </c:pt>
                <c:pt idx="5">
                  <c:v>Житлово-комунальне господарство</c:v>
                </c:pt>
                <c:pt idx="6">
                  <c:v>Державне управління</c:v>
                </c:pt>
                <c:pt idx="7">
                  <c:v>Транспорт та транспортна інфраструктура, дорожнє господарство</c:v>
                </c:pt>
                <c:pt idx="8">
                  <c:v>Реверсна дотація</c:v>
                </c:pt>
                <c:pt idx="9">
                  <c:v>Інші програми та заходи, пов'язані з екон.діяльністю</c:v>
                </c:pt>
                <c:pt idx="10">
                  <c:v>Зв`язок, телекомунікації та інформатика</c:v>
                </c:pt>
                <c:pt idx="11">
                  <c:v>Громадський порядок та безпека</c:v>
                </c:pt>
                <c:pt idx="12">
                  <c:v>Охорона навколишнього природного середовища</c:v>
                </c:pt>
                <c:pt idx="13">
                  <c:v>Засоби масової інформації</c:v>
                </c:pt>
                <c:pt idx="14">
                  <c:v>Резервний фонд</c:v>
                </c:pt>
                <c:pt idx="15">
                  <c:v>Субвенції з МБ</c:v>
                </c:pt>
                <c:pt idx="16">
                  <c:v>Захист населення і територій від НС техногенного та прир. х-ру</c:v>
                </c:pt>
              </c:strCache>
            </c:strRef>
          </c:cat>
          <c:val>
            <c:numRef>
              <c:f>'[Зведені таблиці новий екс 01.01.23.xlsx]Стр.вид. по функц.'!$E$2:$E$18</c:f>
              <c:numCache>
                <c:formatCode>#\ ##0.0</c:formatCode>
                <c:ptCount val="17"/>
                <c:pt idx="0">
                  <c:v>1315647.4215999995</c:v>
                </c:pt>
                <c:pt idx="1">
                  <c:v>180534.74865999995</c:v>
                </c:pt>
                <c:pt idx="2">
                  <c:v>124809.50640000001</c:v>
                </c:pt>
                <c:pt idx="3">
                  <c:v>40637.149980000002</c:v>
                </c:pt>
                <c:pt idx="4">
                  <c:v>79901.38887000001</c:v>
                </c:pt>
                <c:pt idx="5">
                  <c:v>265665.03042999998</c:v>
                </c:pt>
                <c:pt idx="6">
                  <c:v>314286.33642999997</c:v>
                </c:pt>
                <c:pt idx="7">
                  <c:v>324808.28252000001</c:v>
                </c:pt>
                <c:pt idx="8">
                  <c:v>15627.66668</c:v>
                </c:pt>
                <c:pt idx="9">
                  <c:v>1025.1782000000001</c:v>
                </c:pt>
                <c:pt idx="10">
                  <c:v>399.40828000000005</c:v>
                </c:pt>
                <c:pt idx="11">
                  <c:v>1254.3260299999999</c:v>
                </c:pt>
                <c:pt idx="12">
                  <c:v>2653.6947799999998</c:v>
                </c:pt>
                <c:pt idx="13">
                  <c:v>1607.9246900000001</c:v>
                </c:pt>
                <c:pt idx="14">
                  <c:v>9577.3142099999986</c:v>
                </c:pt>
                <c:pt idx="15">
                  <c:v>95276.840490000002</c:v>
                </c:pt>
                <c:pt idx="16">
                  <c:v>5410.1633299999994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544-4BE3-8744-EA7340109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26333200765839E-2"/>
          <c:y val="4.4416839199447902E-2"/>
          <c:w val="0.59497138813702577"/>
          <c:h val="0.8470267303543578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'[Зведені таблиці новий екс 01.01.23.xlsx]Стр. по КЕКВ'!$B$2:$C$2</c:f>
              <c:strCache>
                <c:ptCount val="2"/>
                <c:pt idx="0">
                  <c:v>Оплата праці і нарахування на заробітну плату</c:v>
                </c:pt>
              </c:strCache>
            </c:strRef>
          </c:tx>
          <c:spPr>
            <a:solidFill>
              <a:srgbClr val="44633A"/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КЕКВ'!$D$2:$F$2</c:f>
              <c:numCache>
                <c:formatCode>#,##0.00</c:formatCode>
                <c:ptCount val="3"/>
                <c:pt idx="0">
                  <c:v>1139968.6106100001</c:v>
                </c:pt>
                <c:pt idx="1">
                  <c:v>1410395.67359</c:v>
                </c:pt>
                <c:pt idx="2">
                  <c:v>1478226.6363200005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CF-4C77-A230-4CDEE33C502C}"/>
            </c:ext>
          </c:extLst>
        </c:ser>
        <c:ser>
          <c:idx val="1"/>
          <c:order val="1"/>
          <c:tx>
            <c:strRef>
              <c:f>'[Зведені таблиці новий екс 01.01.23.xlsx]Стр. по КЕКВ'!$B$3:$C$3</c:f>
              <c:strCache>
                <c:ptCount val="2"/>
                <c:pt idx="0">
                  <c:v>Медикаменти та перев`язувальні матеріали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КЕКВ'!$D$3:$F$3</c:f>
              <c:numCache>
                <c:formatCode>#,##0.00</c:formatCode>
                <c:ptCount val="3"/>
                <c:pt idx="0">
                  <c:v>2310.0659300000002</c:v>
                </c:pt>
                <c:pt idx="1">
                  <c:v>381.93102000000005</c:v>
                </c:pt>
                <c:pt idx="2">
                  <c:v>131.87484000000001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CF-4C77-A230-4CDEE33C502C}"/>
            </c:ext>
          </c:extLst>
        </c:ser>
        <c:ser>
          <c:idx val="2"/>
          <c:order val="2"/>
          <c:tx>
            <c:strRef>
              <c:f>'[Зведені таблиці новий екс 01.01.23.xlsx]Стр. по КЕКВ'!$B$4:$C$4</c:f>
              <c:strCache>
                <c:ptCount val="2"/>
                <c:pt idx="0">
                  <c:v>Продукти харчування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КЕКВ'!$D$4:$F$4</c:f>
              <c:numCache>
                <c:formatCode>#,##0.00</c:formatCode>
                <c:ptCount val="3"/>
                <c:pt idx="0">
                  <c:v>33236.813880000002</c:v>
                </c:pt>
                <c:pt idx="1">
                  <c:v>29866.99281</c:v>
                </c:pt>
                <c:pt idx="2">
                  <c:v>48858.666839999991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CF-4C77-A230-4CDEE33C502C}"/>
            </c:ext>
          </c:extLst>
        </c:ser>
        <c:ser>
          <c:idx val="3"/>
          <c:order val="3"/>
          <c:tx>
            <c:strRef>
              <c:f>'[Зведені таблиці новий екс 01.01.23.xlsx]Стр. по КЕКВ'!$B$5:$C$5</c:f>
              <c:strCache>
                <c:ptCount val="2"/>
                <c:pt idx="0">
                  <c:v>Оплата комунальних послуг та енергоносіїв</c:v>
                </c:pt>
              </c:strCache>
            </c:strRef>
          </c:tx>
          <c:spPr>
            <a:solidFill>
              <a:srgbClr val="516529"/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КЕКВ'!$D$5:$F$5</c:f>
              <c:numCache>
                <c:formatCode>#,##0.00</c:formatCode>
                <c:ptCount val="3"/>
                <c:pt idx="0">
                  <c:v>85733.252640000006</c:v>
                </c:pt>
                <c:pt idx="1">
                  <c:v>122016.79320999995</c:v>
                </c:pt>
                <c:pt idx="2">
                  <c:v>160290.54458000002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CF-4C77-A230-4CDEE33C502C}"/>
            </c:ext>
          </c:extLst>
        </c:ser>
        <c:ser>
          <c:idx val="4"/>
          <c:order val="4"/>
          <c:tx>
            <c:strRef>
              <c:f>'[Зведені таблиці новий екс 01.01.23.xlsx]Стр. по КЕКВ'!$B$6:$C$6</c:f>
              <c:strCache>
                <c:ptCount val="2"/>
                <c:pt idx="0">
                  <c:v>Обслуговування боргових зобов`язань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КЕКВ'!$D$6:$F$6</c:f>
              <c:numCache>
                <c:formatCode>#,##0.00</c:formatCode>
                <c:ptCount val="3"/>
                <c:pt idx="0">
                  <c:v>25.70496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CF-4C77-A230-4CDEE33C502C}"/>
            </c:ext>
          </c:extLst>
        </c:ser>
        <c:ser>
          <c:idx val="5"/>
          <c:order val="5"/>
          <c:tx>
            <c:strRef>
              <c:f>'[Зведені таблиці новий екс 01.01.23.xlsx]Стр. по КЕКВ'!$B$8:$C$8</c:f>
              <c:strCache>
                <c:ptCount val="2"/>
                <c:pt idx="0">
                  <c:v>Соціальне забезпечення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КЕКВ'!$D$8:$F$8</c:f>
              <c:numCache>
                <c:formatCode>#,##0.00</c:formatCode>
                <c:ptCount val="3"/>
                <c:pt idx="0">
                  <c:v>74112.906130000003</c:v>
                </c:pt>
                <c:pt idx="1">
                  <c:v>88761.753679999994</c:v>
                </c:pt>
                <c:pt idx="2">
                  <c:v>131137.79485999999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CF-4C77-A230-4CDEE33C502C}"/>
            </c:ext>
          </c:extLst>
        </c:ser>
        <c:ser>
          <c:idx val="6"/>
          <c:order val="6"/>
          <c:tx>
            <c:strRef>
              <c:f>'[Зведені таблиці новий екс 01.01.23.xlsx]Стр. по КЕКВ'!$B$7:$C$7</c:f>
              <c:strCache>
                <c:ptCount val="2"/>
                <c:pt idx="0">
                  <c:v>Поточні трансферти органам державного управління інших рівнів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КЕКВ'!$D$7:$F$7</c:f>
              <c:numCache>
                <c:formatCode>#\ ##0.0</c:formatCode>
                <c:ptCount val="3"/>
                <c:pt idx="0" formatCode="#,##0.00">
                  <c:v>91785.65</c:v>
                </c:pt>
                <c:pt idx="1">
                  <c:v>108697.56590999999</c:v>
                </c:pt>
                <c:pt idx="2">
                  <c:v>110904.50717000001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3CF-4C77-A230-4CDEE33C502C}"/>
            </c:ext>
          </c:extLst>
        </c:ser>
        <c:ser>
          <c:idx val="7"/>
          <c:order val="7"/>
          <c:tx>
            <c:strRef>
              <c:f>'[Зведені таблиці новий екс 01.01.23.xlsx]Стр. по КЕКВ'!$B$9:$C$9</c:f>
              <c:strCache>
                <c:ptCount val="2"/>
                <c:pt idx="0">
                  <c:v>Предмети, матеріали, обладнання та інвентар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КЕКВ'!$D$9:$F$9</c:f>
              <c:numCache>
                <c:formatCode>#,##0.00</c:formatCode>
                <c:ptCount val="3"/>
                <c:pt idx="0">
                  <c:v>49136.727030000002</c:v>
                </c:pt>
                <c:pt idx="1">
                  <c:v>32793.113849999987</c:v>
                </c:pt>
                <c:pt idx="2">
                  <c:v>40129.084170000002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3CF-4C77-A230-4CDEE33C502C}"/>
            </c:ext>
          </c:extLst>
        </c:ser>
        <c:ser>
          <c:idx val="8"/>
          <c:order val="8"/>
          <c:tx>
            <c:strRef>
              <c:f>'[Зведені таблиці новий екс 01.01.23.xlsx]Стр. по КЕКВ'!$B$10:$C$10</c:f>
              <c:strCache>
                <c:ptCount val="2"/>
                <c:pt idx="0">
                  <c:v>Оплата послуг (крім комунальних)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КЕКВ'!$D$10:$F$10</c:f>
              <c:numCache>
                <c:formatCode>#,##0.00</c:formatCode>
                <c:ptCount val="3"/>
                <c:pt idx="0">
                  <c:v>119438.60825999999</c:v>
                </c:pt>
                <c:pt idx="1">
                  <c:v>283871.27466000005</c:v>
                </c:pt>
                <c:pt idx="2">
                  <c:v>287421.44507000002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3CF-4C77-A230-4CDEE33C502C}"/>
            </c:ext>
          </c:extLst>
        </c:ser>
        <c:ser>
          <c:idx val="9"/>
          <c:order val="9"/>
          <c:tx>
            <c:strRef>
              <c:f>'[Зведені таблиці новий екс 01.01.23.xlsx]Стр. по КЕКВ'!$B$11:$C$11</c:f>
              <c:strCache>
                <c:ptCount val="2"/>
                <c:pt idx="0">
                  <c:v>Видатки на відрядження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КЕКВ'!$D$11:$F$11</c:f>
              <c:numCache>
                <c:formatCode>#,##0.00</c:formatCode>
                <c:ptCount val="3"/>
                <c:pt idx="0">
                  <c:v>659.21694000000002</c:v>
                </c:pt>
                <c:pt idx="1">
                  <c:v>1329.1103400000002</c:v>
                </c:pt>
                <c:pt idx="2">
                  <c:v>686.81808000000001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3CF-4C77-A230-4CDEE33C502C}"/>
            </c:ext>
          </c:extLst>
        </c:ser>
        <c:ser>
          <c:idx val="10"/>
          <c:order val="10"/>
          <c:tx>
            <c:strRef>
              <c:f>'[Зведені таблиці новий екс 01.01.23.xlsx]Стр. по КЕКВ'!$B$12:$C$12</c:f>
              <c:strCache>
                <c:ptCount val="2"/>
                <c:pt idx="0">
                  <c:v>Дослідження і розробки, окремі заходи по реалізації державних (регіональних) програм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КЕКВ'!$D$12:$F$12</c:f>
              <c:numCache>
                <c:formatCode>#,##0.00</c:formatCode>
                <c:ptCount val="3"/>
                <c:pt idx="0">
                  <c:v>10920.38515</c:v>
                </c:pt>
                <c:pt idx="1">
                  <c:v>6892.2694700000011</c:v>
                </c:pt>
                <c:pt idx="2">
                  <c:v>11832.852010000002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3CF-4C77-A230-4CDEE33C502C}"/>
            </c:ext>
          </c:extLst>
        </c:ser>
        <c:ser>
          <c:idx val="11"/>
          <c:order val="11"/>
          <c:tx>
            <c:strRef>
              <c:f>'[Зведені таблиці новий екс 01.01.23.xlsx]Стр. по КЕКВ'!$B$13:$C$13</c:f>
              <c:strCache>
                <c:ptCount val="2"/>
                <c:pt idx="0">
                  <c:v>Субсидії та поточні трансфертні підприємствам (установам, організаціям)</c:v>
                </c:pt>
              </c:strCache>
            </c:strRef>
          </c:tx>
          <c:spPr>
            <a:solidFill>
              <a:srgbClr val="9FC195"/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КЕКВ'!$D$13:$F$13</c:f>
              <c:numCache>
                <c:formatCode>#\ ##0.0</c:formatCode>
                <c:ptCount val="3"/>
                <c:pt idx="0" formatCode="#,##0.00">
                  <c:v>494624.32347</c:v>
                </c:pt>
                <c:pt idx="1">
                  <c:v>380890.53457999998</c:v>
                </c:pt>
                <c:pt idx="2">
                  <c:v>508199.94849999988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3CF-4C77-A230-4CDEE33C502C}"/>
            </c:ext>
          </c:extLst>
        </c:ser>
        <c:ser>
          <c:idx val="12"/>
          <c:order val="12"/>
          <c:tx>
            <c:strRef>
              <c:f>'[Зведені таблиці новий екс 01.01.23.xlsx]Стр. по КЕКВ'!$B$14:$C$14</c:f>
              <c:strCache>
                <c:ptCount val="2"/>
                <c:pt idx="0">
                  <c:v>Інші поточні видатки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'[Зведені таблиці новий екс 01.01.23.xlsx]Стр. по КЕКВ'!$D$1:$F$1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'[Зведені таблиці новий екс 01.01.23.xlsx]Стр. по КЕКВ'!$D$14:$F$14</c:f>
              <c:numCache>
                <c:formatCode>#,##0.00</c:formatCode>
                <c:ptCount val="3"/>
                <c:pt idx="0">
                  <c:v>3040.74062</c:v>
                </c:pt>
                <c:pt idx="1">
                  <c:v>3862.0330900000008</c:v>
                </c:pt>
                <c:pt idx="2">
                  <c:v>1302.2091400000002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3CF-4C77-A230-4CDEE33C5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65425424"/>
        <c:axId val="-1465433584"/>
        <c:axId val="0"/>
      </c:bar3DChart>
      <c:catAx>
        <c:axId val="-1465425424"/>
        <c:scaling>
          <c:orientation val="minMax"/>
          <c:max val="3"/>
          <c:min val="1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465433584"/>
        <c:crosses val="autoZero"/>
        <c:auto val="0"/>
        <c:lblAlgn val="ctr"/>
        <c:lblOffset val="100"/>
        <c:noMultiLvlLbl val="1"/>
      </c:catAx>
      <c:valAx>
        <c:axId val="-146543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46542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154212168330651"/>
          <c:y val="6.1073018046657213E-2"/>
          <c:w val="0.31461361832637524"/>
          <c:h val="0.92236383495541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502827429772868E-2"/>
          <c:y val="2.3316062176165803E-2"/>
          <c:w val="0.84652420594182909"/>
          <c:h val="0.759007672117908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'[БР 01.01.2023.xlsx]БР'!$C$16</c:f>
              <c:strCache>
                <c:ptCount val="1"/>
                <c:pt idx="0">
                  <c:v>Доходи бюджету розвитку</c:v>
                </c:pt>
              </c:strCache>
            </c:strRef>
          </c:tx>
          <c:spPr>
            <a:solidFill>
              <a:srgbClr val="4463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274964770998379E-2"/>
                  <c:y val="-3.2051282051282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936510458998712E-2"/>
                  <c:y val="-5.12820512820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353817247998619E-2"/>
                  <c:y val="-3.8461538461538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849976513998919E-2"/>
                  <c:y val="-2.9914529914529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432669724998957E-2"/>
                  <c:y val="-3.2051282051282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684590091998838E-2"/>
                  <c:y val="-3.2051282051282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1180749357999086E-2"/>
                  <c:y val="-2.9914529914529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1101896880998794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'[БР 01.01.2023.xlsx]БР'!$B$17:$B$25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'[БР 01.01.2023.xlsx]БР'!$C$17:$C$25</c:f>
              <c:numCache>
                <c:formatCode>#\ ##0.0</c:formatCode>
                <c:ptCount val="9"/>
                <c:pt idx="0">
                  <c:v>11309.14688</c:v>
                </c:pt>
                <c:pt idx="1">
                  <c:v>27660.93765</c:v>
                </c:pt>
                <c:pt idx="2">
                  <c:v>26407.664450000004</c:v>
                </c:pt>
                <c:pt idx="3">
                  <c:v>18286.405190000001</c:v>
                </c:pt>
                <c:pt idx="4">
                  <c:v>8150.0403399999996</c:v>
                </c:pt>
                <c:pt idx="5">
                  <c:v>12654.28609</c:v>
                </c:pt>
                <c:pt idx="6">
                  <c:v>13960.57337</c:v>
                </c:pt>
                <c:pt idx="7">
                  <c:v>24529.97984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A0-46A5-8DE3-230BDF190D55}"/>
            </c:ext>
          </c:extLst>
        </c:ser>
        <c:ser>
          <c:idx val="1"/>
          <c:order val="1"/>
          <c:tx>
            <c:strRef>
              <c:f>'[БР 01.01.2023.xlsx]БР'!$D$16</c:f>
              <c:strCache>
                <c:ptCount val="1"/>
                <c:pt idx="0">
                  <c:v>Кошти, що предаються із загального фонду бюджету до бюджету розвитку (спеціального фонду)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'[БР 01.01.2023.xlsx]БР'!$B$17:$B$25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'[БР 01.01.2023.xlsx]БР'!$D$17:$D$25</c:f>
              <c:numCache>
                <c:formatCode>#\ ##0.0</c:formatCode>
                <c:ptCount val="9"/>
                <c:pt idx="0">
                  <c:v>110689.0104</c:v>
                </c:pt>
                <c:pt idx="1">
                  <c:v>506124.35441999999</c:v>
                </c:pt>
                <c:pt idx="2">
                  <c:v>428342.27986000001</c:v>
                </c:pt>
                <c:pt idx="3">
                  <c:v>389344.72964999999</c:v>
                </c:pt>
                <c:pt idx="4">
                  <c:v>394602.48541000002</c:v>
                </c:pt>
                <c:pt idx="5">
                  <c:v>512651.19907999999</c:v>
                </c:pt>
                <c:pt idx="6">
                  <c:v>496734.76465999999</c:v>
                </c:pt>
                <c:pt idx="7">
                  <c:v>940315.3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4A0-46A5-8DE3-230BDF190D55}"/>
            </c:ext>
          </c:extLst>
        </c:ser>
        <c:ser>
          <c:idx val="2"/>
          <c:order val="2"/>
          <c:tx>
            <c:strRef>
              <c:f>'[БР 01.01.2023.xlsx]БР'!$E$16</c:f>
              <c:strCache>
                <c:ptCount val="1"/>
                <c:pt idx="0">
                  <c:v>Позики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'[БР 01.01.2023.xlsx]БР'!$B$17:$B$25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'[БР 01.01.2023.xlsx]БР'!$E$17:$E$25</c:f>
              <c:numCache>
                <c:formatCode>#\ ##0.0</c:formatCode>
                <c:ptCount val="9"/>
                <c:pt idx="1">
                  <c:v>2736</c:v>
                </c:pt>
                <c:pt idx="2">
                  <c:v>5472.1985800000002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4A0-46A5-8DE3-230BDF190D55}"/>
            </c:ext>
          </c:extLst>
        </c:ser>
        <c:ser>
          <c:idx val="3"/>
          <c:order val="3"/>
          <c:tx>
            <c:strRef>
              <c:f>'[БР 01.01.2023.xlsx]БР'!$F$16</c:f>
              <c:strCache>
                <c:ptCount val="1"/>
                <c:pt idx="0">
                  <c:v>Міжбюджетні трансферти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440351192998474E-2"/>
                  <c:y val="-1.495726495726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015362935999029E-2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0230444039985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936510458998712E-2"/>
                  <c:y val="1.282051282051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526885137998253E-2"/>
                  <c:y val="1.709401709401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8188430825998586E-2"/>
                  <c:y val="-4.4871794871794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'[БР 01.01.2023.xlsx]БР'!$B$17:$B$25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'[БР 01.01.2023.xlsx]БР'!$F$17:$F$25</c:f>
              <c:numCache>
                <c:formatCode>#\ ##0.0</c:formatCode>
                <c:ptCount val="9"/>
                <c:pt idx="0">
                  <c:v>1092.7239199999999</c:v>
                </c:pt>
                <c:pt idx="1">
                  <c:v>1929.2171799999999</c:v>
                </c:pt>
                <c:pt idx="2">
                  <c:v>1817.2129300000001</c:v>
                </c:pt>
                <c:pt idx="3">
                  <c:v>770.01836000000003</c:v>
                </c:pt>
                <c:pt idx="5">
                  <c:v>321.07449000000003</c:v>
                </c:pt>
                <c:pt idx="6">
                  <c:v>30387.142319999999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4A0-46A5-8DE3-230BDF190D55}"/>
            </c:ext>
          </c:extLst>
        </c:ser>
        <c:ser>
          <c:idx val="4"/>
          <c:order val="4"/>
          <c:tx>
            <c:strRef>
              <c:f>'[БР 01.01.2023.xlsx]БР'!$G$16</c:f>
              <c:strCache>
                <c:ptCount val="1"/>
                <c:pt idx="0">
                  <c:v>Повернення наданих кредитів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2519203669998701E-2"/>
                  <c:y val="-2.3504273504273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519203669998805E-2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849976513998919E-2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77112403699852E-2"/>
                  <c:y val="1.495726495726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101896880998794E-2"/>
                  <c:y val="-2.136752136752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6849976513998919E-2"/>
                  <c:y val="-1.28205128205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'[БР 01.01.2023.xlsx]БР'!$B$17:$B$25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'[БР 01.01.2023.xlsx]БР'!$G$17:$G$25</c:f>
              <c:numCache>
                <c:formatCode>#\ ##0.0</c:formatCode>
                <c:ptCount val="9"/>
                <c:pt idx="1">
                  <c:v>20.93741</c:v>
                </c:pt>
                <c:pt idx="2">
                  <c:v>5669.4</c:v>
                </c:pt>
                <c:pt idx="3">
                  <c:v>36555.304899999996</c:v>
                </c:pt>
                <c:pt idx="4">
                  <c:v>18186.293880000001</c:v>
                </c:pt>
                <c:pt idx="5">
                  <c:v>9314.1271799999995</c:v>
                </c:pt>
                <c:pt idx="6">
                  <c:v>27239.228770000002</c:v>
                </c:pt>
                <c:pt idx="7">
                  <c:v>2116.7957000000001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4A0-46A5-8DE3-230BDF190D55}"/>
            </c:ext>
          </c:extLst>
        </c:ser>
        <c:ser>
          <c:idx val="5"/>
          <c:order val="5"/>
          <c:tx>
            <c:strRef>
              <c:f>'[БР 01.01.2023.xlsx]БР'!$H$16</c:f>
              <c:strCache>
                <c:ptCount val="1"/>
                <c:pt idx="0">
                  <c:v>Залишок коштів на 01 січня звітного року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88430825998586E-2"/>
                  <c:y val="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692271559998363E-2"/>
                  <c:y val="2.1367521367521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763442568999127E-2"/>
                  <c:y val="1.0683760683760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605737614998542E-2"/>
                  <c:y val="2.1367521367520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598056146999045E-2"/>
                  <c:y val="-3.84615384615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9605737614998542E-2"/>
                  <c:y val="3.6324786324786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598056146999045E-2"/>
                  <c:y val="-2.7777777777777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3857657981998416E-2"/>
                  <c:y val="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'[БР 01.01.2023.xlsx]БР'!$B$17:$B$25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'[БР 01.01.2023.xlsx]БР'!$H$17:$H$25</c:f>
              <c:numCache>
                <c:formatCode>#\ ##0.0</c:formatCode>
                <c:ptCount val="9"/>
                <c:pt idx="0">
                  <c:v>123712.79549999999</c:v>
                </c:pt>
                <c:pt idx="1">
                  <c:v>58544.611010000001</c:v>
                </c:pt>
                <c:pt idx="2">
                  <c:v>99652.273860000001</c:v>
                </c:pt>
                <c:pt idx="3">
                  <c:v>3397.1669500000003</c:v>
                </c:pt>
                <c:pt idx="4">
                  <c:v>3807.3106600000001</c:v>
                </c:pt>
                <c:pt idx="5">
                  <c:v>511.99355000000003</c:v>
                </c:pt>
                <c:pt idx="6">
                  <c:v>701.94101000000001</c:v>
                </c:pt>
                <c:pt idx="7">
                  <c:v>8433.7376199999999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54A0-46A5-8DE3-230BDF190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65430864"/>
        <c:axId val="-1465430320"/>
      </c:barChart>
      <c:lineChart>
        <c:grouping val="standard"/>
        <c:varyColors val="0"/>
        <c:ser>
          <c:idx val="6"/>
          <c:order val="6"/>
          <c:tx>
            <c:strRef>
              <c:f>'[БР 01.01.2023.xlsx]БР'!$I$16</c:f>
              <c:strCache>
                <c:ptCount val="1"/>
                <c:pt idx="0">
                  <c:v>Видатки бюджету розвитку</c:v>
                </c:pt>
              </c:strCache>
            </c:strRef>
          </c:tx>
          <c:spPr>
            <a:ln w="28575" cap="rnd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8109578348998304E-2"/>
                  <c:y val="-9.615384615384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188430825998586E-2"/>
                  <c:y val="-0.1517094017094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180749357999134E-2"/>
                  <c:y val="-9.401709401709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267283302998931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936510458998712E-2"/>
                  <c:y val="-0.1260683760683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353817247998772E-2"/>
                  <c:y val="-6.623931623931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002703085446504E-2"/>
                  <c:y val="-0.11647799711727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9471808807128248E-2"/>
                  <c:y val="-0.1033143819167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54A0-46A5-8DE3-230BDF190D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FC19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'[БР 01.01.2023.xlsx]БР'!$B$17:$B$25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'[БР 01.01.2023.xlsx]БР'!$I$17:$I$25</c:f>
              <c:numCache>
                <c:formatCode>#\ ##0.0</c:formatCode>
                <c:ptCount val="9"/>
                <c:pt idx="0">
                  <c:v>188259.06568999999</c:v>
                </c:pt>
                <c:pt idx="1">
                  <c:v>497363.78380999999</c:v>
                </c:pt>
                <c:pt idx="2">
                  <c:v>563963.86273000005</c:v>
                </c:pt>
                <c:pt idx="3">
                  <c:v>444546.31438999996</c:v>
                </c:pt>
                <c:pt idx="4">
                  <c:v>424234.13673999999</c:v>
                </c:pt>
                <c:pt idx="5">
                  <c:v>510900.6</c:v>
                </c:pt>
                <c:pt idx="6">
                  <c:v>561063.17079999996</c:v>
                </c:pt>
                <c:pt idx="7">
                  <c:v>958980.92487999995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54A0-46A5-8DE3-230BDF190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65433040"/>
        <c:axId val="-1465429776"/>
      </c:lineChart>
      <c:catAx>
        <c:axId val="-146543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uk-UA"/>
          </a:p>
        </c:txPr>
        <c:crossAx val="-1465430320"/>
        <c:crosses val="autoZero"/>
        <c:auto val="1"/>
        <c:lblAlgn val="ctr"/>
        <c:lblOffset val="100"/>
        <c:noMultiLvlLbl val="0"/>
      </c:catAx>
      <c:valAx>
        <c:axId val="-1465430320"/>
        <c:scaling>
          <c:orientation val="minMax"/>
          <c:max val="1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uk-UA"/>
          </a:p>
        </c:txPr>
        <c:crossAx val="-1465430864"/>
        <c:crosses val="autoZero"/>
        <c:crossBetween val="between"/>
      </c:valAx>
      <c:catAx>
        <c:axId val="-14654330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1465429776"/>
        <c:crosses val="max"/>
        <c:auto val="1"/>
        <c:lblAlgn val="ctr"/>
        <c:lblOffset val="100"/>
        <c:noMultiLvlLbl val="0"/>
      </c:catAx>
      <c:valAx>
        <c:axId val="-1465429776"/>
        <c:scaling>
          <c:orientation val="minMax"/>
          <c:max val="1100000"/>
          <c:min val="0"/>
        </c:scaling>
        <c:delete val="0"/>
        <c:axPos val="r"/>
        <c:numFmt formatCode="#\ ##0.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uk-UA"/>
          </a:p>
        </c:txPr>
        <c:crossAx val="-1465433040"/>
        <c:crosses val="max"/>
        <c:crossBetween val="between"/>
        <c:majorUnit val="200000"/>
        <c:minorUnit val="10000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1.7879033946156673E-2"/>
          <c:y val="0.85095683493917162"/>
          <c:w val="0.96081610679826379"/>
          <c:h val="0.14577638611235771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000000"/>
              </a:solidFill>
              <a:latin typeface="+mj-lt"/>
              <a:ea typeface="Calibri"/>
              <a:cs typeface="Calibri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j-lt"/>
          <a:ea typeface="Calibri"/>
          <a:cs typeface="Calibri"/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Загальний фонд</a:t>
            </a:r>
          </a:p>
        </c:rich>
      </c:tx>
      <c:layout>
        <c:manualLayout>
          <c:xMode val="edge"/>
          <c:yMode val="edge"/>
          <c:x val="0.13075838865691369"/>
          <c:y val="2.80007734386867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Податкові та не податкові надходження</c:v>
                </c:pt>
              </c:strCache>
            </c:strRef>
          </c:tx>
          <c:spPr>
            <a:solidFill>
              <a:srgbClr val="44633A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44633A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E8-48BB-AECE-1F1D499DE4F6}"/>
              </c:ext>
            </c:extLst>
          </c:dPt>
          <c:dPt>
            <c:idx val="1"/>
            <c:invertIfNegative val="0"/>
            <c:bubble3D val="0"/>
            <c:spPr>
              <a:solidFill>
                <a:srgbClr val="44633A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8-48BB-AECE-1F1D499DE4F6}"/>
              </c:ext>
            </c:extLst>
          </c:dPt>
          <c:dPt>
            <c:idx val="2"/>
            <c:invertIfNegative val="0"/>
            <c:bubble3D val="0"/>
            <c:spPr>
              <a:solidFill>
                <a:srgbClr val="44633A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314-445C-8889-E55A986B7156}"/>
              </c:ext>
            </c:extLst>
          </c:dPt>
          <c:dLbls>
            <c:dLbl>
              <c:idx val="0"/>
              <c:layout>
                <c:manualLayout>
                  <c:x val="-2.797688649750604E-17"/>
                  <c:y val="-2.8152021710962007E-2"/>
                </c:manualLayout>
              </c:layout>
              <c:tx>
                <c:rich>
                  <a:bodyPr/>
                  <a:lstStyle/>
                  <a:p>
                    <a:fld id="{FE513F60-5B6D-4990-81CD-EDE9CA9F7F25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AD89EC66-09BB-479A-9F05-9BDD06DE65CF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E8-48BB-AECE-1F1D499DE4F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6.1041184775751187E-3"/>
                  <c:y val="-1.1527719994029441E-2"/>
                </c:manualLayout>
              </c:layout>
              <c:tx>
                <c:rich>
                  <a:bodyPr/>
                  <a:lstStyle/>
                  <a:p>
                    <a:fld id="{F137CFD0-6D90-413B-B668-4CCD1345F259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AAB48127-FDE4-4EC2-A3EE-5F754EABA66F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8-48BB-AECE-1F1D499DE4F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3.0520592387875876E-3"/>
                  <c:y val="4.7625787962710026E-2"/>
                </c:manualLayout>
              </c:layout>
              <c:tx>
                <c:rich>
                  <a:bodyPr/>
                  <a:lstStyle/>
                  <a:p>
                    <a:fld id="{311E6C51-2F98-425F-A1DA-BB0F269DEFC0}" type="CELLRANGE">
                      <a:rPr lang="en-US"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[ДИАПАЗОН ЯЧЕЕК]</a:t>
                    </a:fld>
                    <a:r>
                      <a:rPr lang="en-US"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; </a:t>
                    </a:r>
                    <a:fld id="{14164948-1503-4012-BC69-31D9F9415291}" type="VALUE">
                      <a:rPr lang="en-US"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en-US"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14-445C-8889-E55A986B715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рік</c:v>
                </c:pt>
                <c:pt idx="1">
                  <c:v>2021 рік</c:v>
                </c:pt>
                <c:pt idx="2">
                  <c:v>2022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2077.1999999999998</c:v>
                </c:pt>
                <c:pt idx="1">
                  <c:v>2474.1</c:v>
                </c:pt>
                <c:pt idx="2">
                  <c:v>3728.8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B-4E9E-A34B-2F110CA4581B}"/>
            </c:ext>
            <c:ext xmlns:c15="http://schemas.microsoft.com/office/drawing/2012/chart" uri="{02D57815-91ED-43cb-92C2-25804820EDAC}">
              <c15:datalabelsRange>
                <c15:f>Лист1!$F$2:$F$4</c15:f>
                <c15:dlblRangeCache>
                  <c:ptCount val="3"/>
                  <c:pt idx="0">
                    <c:v>79,4%</c:v>
                  </c:pt>
                  <c:pt idx="1">
                    <c:v>80,4%</c:v>
                  </c:pt>
                  <c:pt idx="2">
                    <c:v>88,3%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Міжбюджетні трансферти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1901370-8040-4176-902B-8FEAA50C983E}" type="CELLRANGE">
                      <a:rPr lang="en-US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D420A6B7-A6DE-4B31-B753-3ED4DD96EAA2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8227958-A845-4B00-AC97-8E784BAE6687}" type="CELLRANGE">
                      <a:rPr lang="en-US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B85A987B-658B-4EAF-8F67-16FB6EEF756D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3CE3A0F-F516-4D0A-8D50-75D9F9A5BB10}" type="CELLRANGE">
                      <a:rPr lang="en-US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35F4496A-DBE9-4DF4-BB19-5B7A5F5E8E8D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рік</c:v>
                </c:pt>
                <c:pt idx="1">
                  <c:v>2021 рік</c:v>
                </c:pt>
                <c:pt idx="2">
                  <c:v>2022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540.5</c:v>
                </c:pt>
                <c:pt idx="1">
                  <c:v>602.29999999999995</c:v>
                </c:pt>
                <c:pt idx="2">
                  <c:v>493.4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BB-4E9E-A34B-2F110CA4581B}"/>
            </c:ext>
            <c:ext xmlns:c15="http://schemas.microsoft.com/office/drawing/2012/chart" uri="{02D57815-91ED-43cb-92C2-25804820EDAC}">
              <c15:datalabelsRange>
                <c15:f>Лист1!$E$2:$E$4</c15:f>
                <c15:dlblRangeCache>
                  <c:ptCount val="3"/>
                  <c:pt idx="0">
                    <c:v>20,6%</c:v>
                  </c:pt>
                  <c:pt idx="1">
                    <c:v>19,6%</c:v>
                  </c:pt>
                  <c:pt idx="2">
                    <c:v>11,7%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780927696"/>
        <c:axId val="-1780931504"/>
        <c:axId val="0"/>
      </c:bar3DChart>
      <c:catAx>
        <c:axId val="-178092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780931504"/>
        <c:crosses val="autoZero"/>
        <c:auto val="1"/>
        <c:lblAlgn val="ctr"/>
        <c:lblOffset val="100"/>
        <c:noMultiLvlLbl val="0"/>
      </c:catAx>
      <c:valAx>
        <c:axId val="-178093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78092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>
              <a:lumMod val="95000"/>
              <a:lumOff val="5000"/>
            </a:schemeClr>
          </a:solidFill>
        </a:defRPr>
      </a:pPr>
      <a:endParaRPr lang="uk-UA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14120524091115"/>
          <c:y val="0.19367759262650311"/>
          <c:w val="0.6072624355690478"/>
          <c:h val="0.6108396915501842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3D-40C1-8D36-5F2E2A537C6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3D-40C1-8D36-5F2E2A537C6E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3D-40C1-8D36-5F2E2A537C6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3D-40C1-8D36-5F2E2A537C6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3D-40C1-8D36-5F2E2A537C6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23D-40C1-8D36-5F2E2A537C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23D-40C1-8D36-5F2E2A537C6E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23D-40C1-8D36-5F2E2A537C6E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23D-40C1-8D36-5F2E2A537C6E}"/>
              </c:ext>
            </c:extLst>
          </c:dPt>
          <c:dPt>
            <c:idx val="9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23D-40C1-8D36-5F2E2A537C6E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23D-40C1-8D36-5F2E2A537C6E}"/>
              </c:ext>
            </c:extLst>
          </c:dPt>
          <c:dPt>
            <c:idx val="11"/>
            <c:bubble3D val="0"/>
            <c:spPr>
              <a:solidFill>
                <a:srgbClr val="44633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23D-40C1-8D36-5F2E2A537C6E}"/>
              </c:ext>
            </c:extLst>
          </c:dPt>
          <c:dPt>
            <c:idx val="1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23D-40C1-8D36-5F2E2A537C6E}"/>
              </c:ext>
            </c:extLst>
          </c:dPt>
          <c:dPt>
            <c:idx val="1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23D-40C1-8D36-5F2E2A537C6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23D-40C1-8D36-5F2E2A537C6E}"/>
              </c:ext>
            </c:extLst>
          </c:dPt>
          <c:dPt>
            <c:idx val="1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23D-40C1-8D36-5F2E2A537C6E}"/>
              </c:ext>
            </c:extLst>
          </c:dPt>
          <c:dPt>
            <c:idx val="16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23D-40C1-8D36-5F2E2A537C6E}"/>
              </c:ext>
            </c:extLst>
          </c:dPt>
          <c:dPt>
            <c:idx val="17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D23D-40C1-8D36-5F2E2A537C6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D23D-40C1-8D36-5F2E2A537C6E}"/>
              </c:ext>
            </c:extLst>
          </c:dPt>
          <c:dPt>
            <c:idx val="19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D23D-40C1-8D36-5F2E2A537C6E}"/>
              </c:ext>
            </c:extLst>
          </c:dPt>
          <c:dPt>
            <c:idx val="20"/>
            <c:bubble3D val="0"/>
            <c:spPr>
              <a:solidFill>
                <a:srgbClr val="44633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D23D-40C1-8D36-5F2E2A537C6E}"/>
              </c:ext>
            </c:extLst>
          </c:dPt>
          <c:dPt>
            <c:idx val="21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D23D-40C1-8D36-5F2E2A537C6E}"/>
              </c:ext>
            </c:extLst>
          </c:dPt>
          <c:dPt>
            <c:idx val="22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D23D-40C1-8D36-5F2E2A537C6E}"/>
              </c:ext>
            </c:extLst>
          </c:dPt>
          <c:dPt>
            <c:idx val="23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D23D-40C1-8D36-5F2E2A537C6E}"/>
              </c:ext>
            </c:extLst>
          </c:dPt>
          <c:dPt>
            <c:idx val="2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D23D-40C1-8D36-5F2E2A537C6E}"/>
              </c:ext>
            </c:extLst>
          </c:dPt>
          <c:dPt>
            <c:idx val="25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D23D-40C1-8D36-5F2E2A537C6E}"/>
              </c:ext>
            </c:extLst>
          </c:dPt>
          <c:dPt>
            <c:idx val="26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D23D-40C1-8D36-5F2E2A537C6E}"/>
              </c:ext>
            </c:extLst>
          </c:dPt>
          <c:dPt>
            <c:idx val="27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D23D-40C1-8D36-5F2E2A537C6E}"/>
              </c:ext>
            </c:extLst>
          </c:dPt>
          <c:dPt>
            <c:idx val="28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D23D-40C1-8D36-5F2E2A537C6E}"/>
              </c:ext>
            </c:extLst>
          </c:dPt>
          <c:dLbls>
            <c:dLbl>
              <c:idx val="0"/>
              <c:layout>
                <c:manualLayout>
                  <c:x val="7.0950468540829884E-2"/>
                  <c:y val="2.745995423340949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579651941097727E-2"/>
                  <c:y val="8.453777798991411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576333190785558E-2"/>
                  <c:y val="0.1302837950093044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942014307965883E-2"/>
                  <c:y val="2.526603250163302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182061579651941"/>
                  <c:y val="0.1410934599128339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9327912016099311"/>
                  <c:y val="6.9761907279558893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7279333490093635"/>
                  <c:y val="-3.831095985655426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6071871080552702"/>
                  <c:y val="-0.1188656384292529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292385544223504E-2"/>
                  <c:y val="-0.2052029336804583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23D-40C1-8D36-5F2E2A537C6E}"/>
                </c:ext>
                <c:ext xmlns:c15="http://schemas.microsoft.com/office/drawing/2012/chart" uri="{CE6537A1-D6FC-4f65-9D91-7224C49458BB}">
                  <c15:layout>
                    <c:manualLayout>
                      <c:w val="0.22287817938420343"/>
                      <c:h val="0.15134896704280618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0.10004586012787645"/>
                  <c:y val="-0.2749529622100572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5420676965283792E-2"/>
                  <c:y val="-0.325107379093207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2875304778473348E-2"/>
                  <c:y val="-0.31905814284189959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6331665398090253"/>
                  <c:y val="-0.1207400090443291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7.4966532797858101E-2"/>
                  <c:y val="8.361093920760530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8309715859991381E-2"/>
                  <c:y val="0.142869776903343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9183436430672052E-2"/>
                  <c:y val="7.492950682863323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6.2317848820871245E-3"/>
                  <c:y val="-3.74420945271097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ysClr val="windowText" lastClr="000000"/>
                        </a:solidFill>
                        <a:latin typeface="Calibri (Основной текст)"/>
                        <a:ea typeface="+mn-ea"/>
                        <a:cs typeface="+mn-cs"/>
                      </a:defRPr>
                    </a:pPr>
                    <a:fld id="{801E026D-4592-4925-878E-5B73CB6B216E}" type="CATEGORYNAME">
                      <a:rPr lang="uk-UA" sz="1300" smtClean="0">
                        <a:latin typeface="Calibri (Основной текст)"/>
                      </a:rPr>
                      <a:pPr>
                        <a:defRPr sz="1300">
                          <a:solidFill>
                            <a:sysClr val="windowText" lastClr="000000"/>
                          </a:solidFill>
                          <a:latin typeface="Calibri (Основной текст)"/>
                        </a:defRPr>
                      </a:pPr>
                      <a:t>[ИМЯ КАТЕГОРИИ]</a:t>
                    </a:fld>
                    <a:r>
                      <a:rPr lang="uk-UA" sz="1300" baseline="0" dirty="0">
                        <a:latin typeface="Calibri (Основной текст)"/>
                      </a:rPr>
                      <a:t>
</a:t>
                    </a:r>
                    <a:fld id="{C4478F83-ACE9-42A4-9D2C-0015C1E82270}" type="PERCENTAGE">
                      <a:rPr lang="uk-UA" sz="1300" baseline="0">
                        <a:latin typeface="Calibri (Основной текст)"/>
                      </a:rPr>
                      <a:pPr>
                        <a:defRPr sz="1300">
                          <a:solidFill>
                            <a:sysClr val="windowText" lastClr="000000"/>
                          </a:solidFill>
                          <a:latin typeface="Calibri (Основной текст)"/>
                        </a:defRPr>
                      </a:pPr>
                      <a:t>[ПРОЦЕНТ]</a:t>
                    </a:fld>
                    <a:endParaRPr lang="uk-UA" sz="1300" baseline="0" dirty="0">
                      <a:latin typeface="Calibri (Основной текст)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D23D-40C1-8D36-5F2E2A537C6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8"/>
              <c:layout>
                <c:manualLayout>
                  <c:x val="-4.912901640227855E-3"/>
                  <c:y val="-0.1506824238857080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6.3858222830688469E-2"/>
                  <c:y val="-0.20990259287706209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6064257028112448E-2"/>
                  <c:y val="9.667514845879358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4.5515394912985271E-2"/>
                  <c:y val="5.2256837004753314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D23D-40C1-8D36-5F2E2A537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0.14057219761760933"/>
                  <c:y val="4.39568679155793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ysClr val="windowText" lastClr="000000"/>
                        </a:solidFill>
                        <a:latin typeface="Calibri (Основной текст)"/>
                        <a:ea typeface="+mn-ea"/>
                        <a:cs typeface="+mn-cs"/>
                      </a:defRPr>
                    </a:pPr>
                    <a:r>
                      <a:rPr lang="uk-UA" sz="1300" dirty="0" err="1" smtClean="0">
                        <a:latin typeface="Calibri (Основной текст)"/>
                      </a:rPr>
                      <a:t>Статутні</a:t>
                    </a:r>
                    <a:r>
                      <a:rPr lang="uk-UA" sz="1300" dirty="0" smtClean="0">
                        <a:latin typeface="Calibri (Основной текст)"/>
                      </a:rPr>
                      <a:t> </a:t>
                    </a:r>
                    <a:r>
                      <a:rPr lang="uk-UA" sz="1300" dirty="0" err="1" smtClean="0">
                        <a:latin typeface="Calibri (Основной текст)"/>
                      </a:rPr>
                      <a:t>внески</a:t>
                    </a:r>
                    <a:r>
                      <a:rPr lang="uk-UA" sz="1300" baseline="0" dirty="0">
                        <a:latin typeface="Calibri (Основной текст)"/>
                      </a:rPr>
                      <a:t>
</a:t>
                    </a:r>
                    <a:fld id="{ED349B74-5371-4A44-A665-6F853DE3491B}" type="VALUE">
                      <a:rPr lang="en-US" sz="1300" baseline="0">
                        <a:latin typeface="Calibri (Основной текст)"/>
                      </a:rPr>
                      <a:pPr>
                        <a:defRPr sz="1300">
                          <a:solidFill>
                            <a:sysClr val="windowText" lastClr="000000"/>
                          </a:solidFill>
                          <a:latin typeface="Calibri (Основной текст)"/>
                        </a:defRPr>
                      </a:pPr>
                      <a:t>[ЗНАЧЕНИЕ]</a:t>
                    </a:fld>
                    <a:r>
                      <a:rPr lang="en-US" sz="1300" baseline="0" dirty="0">
                        <a:latin typeface="Calibri (Основной текст)"/>
                      </a:rPr>
                      <a:t>
</a:t>
                    </a:r>
                    <a:fld id="{71D5E19F-B94A-4AE6-BC4C-17553A1A79CB}" type="PERCENTAGE">
                      <a:rPr lang="en-US" sz="1300" baseline="0">
                        <a:latin typeface="Calibri (Основной текст)"/>
                      </a:rPr>
                      <a:pPr>
                        <a:defRPr sz="1300">
                          <a:solidFill>
                            <a:sysClr val="windowText" lastClr="000000"/>
                          </a:solidFill>
                          <a:latin typeface="Calibri (Основной текст)"/>
                        </a:defRPr>
                      </a:pPr>
                      <a:t>[ПРОЦЕНТ]</a:t>
                    </a:fld>
                    <a:endParaRPr lang="en-US" sz="1300" baseline="0" dirty="0">
                      <a:latin typeface="Calibri (Основной текст)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D23D-40C1-8D36-5F2E2A537C6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7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D23D-40C1-8D36-5F2E2A537C6E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ysClr val="windowText" lastClr="000000"/>
                      </a:solidFill>
                      <a:latin typeface="Calibri (Основной текст)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D23D-40C1-8D36-5F2E2A537C6E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ysClr val="windowText" lastClr="000000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'[БР 01.01.2023.xlsx]Лист2'!$B$2:$B$46</c:f>
              <c:strCache>
                <c:ptCount val="22"/>
                <c:pt idx="0">
                  <c:v>Державне управління</c:v>
                </c:pt>
                <c:pt idx="1">
                  <c:v>Освіта</c:v>
                </c:pt>
                <c:pt idx="2">
                  <c:v>Соціальний захист та соціальне забезпечення</c:v>
                </c:pt>
                <c:pt idx="3">
                  <c:v>Культура i мистецтво</c:v>
                </c:pt>
                <c:pt idx="4">
                  <c:v>Фiзична культура i спорт</c:v>
                </c:pt>
                <c:pt idx="5">
                  <c:v>ЖКГ</c:v>
                </c:pt>
                <c:pt idx="6">
                  <c:v>Будівництво та регіональний розвиток</c:v>
                </c:pt>
                <c:pt idx="7">
                  <c:v>Транспорт та транспортна інфраструктура, дор.господ.</c:v>
                </c:pt>
                <c:pt idx="8">
                  <c:v>Пров.експертної  грош.оцінки зем. діл. права на неї, підгот.для продажу</c:v>
                </c:pt>
                <c:pt idx="9">
                  <c:v>Заходи та роботи з тер.обор.</c:v>
                </c:pt>
                <c:pt idx="10">
                  <c:v>Охорона навкол.прир. серед.</c:v>
                </c:pt>
                <c:pt idx="11">
                  <c:v>Субвенції з МБ іншим МБ </c:v>
                </c:pt>
                <c:pt idx="12">
                  <c:v>Субвенція з МБ ДБ на виконання програм соц.-екон. розв.</c:v>
                </c:pt>
                <c:pt idx="13">
                  <c:v>Внески до статутного капіталу суб’єктів господ.</c:v>
                </c:pt>
                <c:pt idx="14">
                  <c:v>  КПТМ "Черкаситеплокомуненерго" </c:v>
                </c:pt>
                <c:pt idx="15">
                  <c:v>  КП "Дирекція парків" </c:v>
                </c:pt>
                <c:pt idx="16">
                  <c:v>КП "ЧЕЛУАШ" </c:v>
                </c:pt>
                <c:pt idx="17">
                  <c:v>    КП "Міськсвітло" -1056,6; КП"Черк.ринки"-250,0</c:v>
                </c:pt>
                <c:pt idx="18">
                  <c:v>   КП МСК "Дніпро", КП СК"Будівельник", К-р"Україна"</c:v>
                </c:pt>
                <c:pt idx="19">
                  <c:v>КП "Черкасиводоканал"</c:v>
                </c:pt>
                <c:pt idx="20">
                  <c:v>Заклади охорони здоров'я</c:v>
                </c:pt>
                <c:pt idx="21">
                  <c:v>КП "Комбінат комунальних підприємств"</c:v>
                </c:pt>
              </c:strCache>
            </c:strRef>
          </c:cat>
          <c:val>
            <c:numRef>
              <c:f>'[БР 01.01.2023.xlsx]Лист2'!$C$2:$C$46</c:f>
              <c:numCache>
                <c:formatCode>#\ ##0.0</c:formatCode>
                <c:ptCount val="22"/>
                <c:pt idx="0">
                  <c:v>7712.30314</c:v>
                </c:pt>
                <c:pt idx="1">
                  <c:v>41413.783710000003</c:v>
                </c:pt>
                <c:pt idx="2">
                  <c:v>36904.226040000001</c:v>
                </c:pt>
                <c:pt idx="3">
                  <c:v>900.92764</c:v>
                </c:pt>
                <c:pt idx="4">
                  <c:v>49.375</c:v>
                </c:pt>
                <c:pt idx="5">
                  <c:v>25802.746460000002</c:v>
                </c:pt>
                <c:pt idx="6">
                  <c:v>3335.9752699999999</c:v>
                </c:pt>
                <c:pt idx="7">
                  <c:v>63421.962300000007</c:v>
                </c:pt>
                <c:pt idx="8">
                  <c:v>496.79999999999995</c:v>
                </c:pt>
                <c:pt idx="9">
                  <c:v>46799.425259999996</c:v>
                </c:pt>
                <c:pt idx="10">
                  <c:v>18578</c:v>
                </c:pt>
                <c:pt idx="11">
                  <c:v>84449.048909999998</c:v>
                </c:pt>
                <c:pt idx="12">
                  <c:v>188684.78174999999</c:v>
                </c:pt>
                <c:pt idx="14">
                  <c:v>102081.23238</c:v>
                </c:pt>
                <c:pt idx="15">
                  <c:v>9497.2497199999998</c:v>
                </c:pt>
                <c:pt idx="16">
                  <c:v>7603.8</c:v>
                </c:pt>
                <c:pt idx="17">
                  <c:v>1306.5883100000001</c:v>
                </c:pt>
                <c:pt idx="18">
                  <c:v>2593.0955800000002</c:v>
                </c:pt>
                <c:pt idx="19">
                  <c:v>41924.300649999997</c:v>
                </c:pt>
                <c:pt idx="20">
                  <c:v>268212.50276</c:v>
                </c:pt>
                <c:pt idx="21">
                  <c:v>7212.8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D23D-40C1-8D36-5F2E2A537C6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'[Зведені таблиці новий екс 01.01.23.xlsx]Кредитування'!$C$1</c:f>
              <c:strCache>
                <c:ptCount val="1"/>
                <c:pt idx="0">
                  <c:v>01.01.2021</c:v>
                </c:pt>
              </c:strCache>
            </c:strRef>
          </c:tx>
          <c:spPr>
            <a:solidFill>
              <a:srgbClr val="5165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'[Зведені таблиці новий екс 01.01.23.xlsx]Кредитування'!$A$2:$B$5</c:f>
              <c:multiLvlStrCache>
                <c:ptCount val="3"/>
                <c:lvl>
                  <c:pt idx="0">
                    <c:v>Надання</c:v>
                  </c:pt>
                  <c:pt idx="1">
                    <c:v>Надання</c:v>
                  </c:pt>
                  <c:pt idx="2">
                    <c:v>Повернення</c:v>
                  </c:pt>
                </c:lvl>
                <c:lvl>
                  <c:pt idx="0">
                    <c:v>Зазальний фонд</c:v>
                  </c:pt>
                  <c:pt idx="1">
                    <c:v>Спеціальний фонд</c:v>
                  </c:pt>
                </c:lvl>
              </c:multiLvlStrCache>
            </c:multiLvlStrRef>
          </c:cat>
          <c:val>
            <c:numRef>
              <c:f>'[Зведені таблиці новий екс 01.01.23.xlsx]Кредитування'!$C$2:$C$5</c:f>
              <c:numCache>
                <c:formatCode>#\ ##0.0</c:formatCode>
                <c:ptCount val="3"/>
                <c:pt idx="0">
                  <c:v>14176.289000000001</c:v>
                </c:pt>
                <c:pt idx="1">
                  <c:v>24157.178939999998</c:v>
                </c:pt>
                <c:pt idx="2">
                  <c:v>11879.98818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C7-4D0E-B6F8-467B8B079608}"/>
            </c:ext>
          </c:extLst>
        </c:ser>
        <c:ser>
          <c:idx val="1"/>
          <c:order val="1"/>
          <c:tx>
            <c:strRef>
              <c:f>'[Зведені таблиці новий екс 01.01.23.xlsx]Кредитування'!$D$1</c:f>
              <c:strCache>
                <c:ptCount val="1"/>
                <c:pt idx="0">
                  <c:v>01.01.2022</c:v>
                </c:pt>
              </c:strCache>
            </c:strRef>
          </c:tx>
          <c:spPr>
            <a:solidFill>
              <a:srgbClr val="9FC1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'[Зведені таблиці новий екс 01.01.23.xlsx]Кредитування'!$A$2:$B$5</c:f>
              <c:multiLvlStrCache>
                <c:ptCount val="3"/>
                <c:lvl>
                  <c:pt idx="0">
                    <c:v>Надання</c:v>
                  </c:pt>
                  <c:pt idx="1">
                    <c:v>Надання</c:v>
                  </c:pt>
                  <c:pt idx="2">
                    <c:v>Повернення</c:v>
                  </c:pt>
                </c:lvl>
                <c:lvl>
                  <c:pt idx="0">
                    <c:v>Зазальний фонд</c:v>
                  </c:pt>
                  <c:pt idx="1">
                    <c:v>Спеціальний фонд</c:v>
                  </c:pt>
                </c:lvl>
              </c:multiLvlStrCache>
            </c:multiLvlStrRef>
          </c:cat>
          <c:val>
            <c:numRef>
              <c:f>'[Зведені таблиці новий екс 01.01.23.xlsx]Кредитування'!$D$2:$D$5</c:f>
              <c:numCache>
                <c:formatCode>#\ ##0.0</c:formatCode>
                <c:ptCount val="3"/>
                <c:pt idx="0">
                  <c:v>16434.535</c:v>
                </c:pt>
                <c:pt idx="1">
                  <c:v>787.12800000000004</c:v>
                </c:pt>
                <c:pt idx="2">
                  <c:v>28092.59361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C7-4D0E-B6F8-467B8B079608}"/>
            </c:ext>
          </c:extLst>
        </c:ser>
        <c:ser>
          <c:idx val="2"/>
          <c:order val="2"/>
          <c:tx>
            <c:strRef>
              <c:f>'[Зведені таблиці новий екс 01.01.23.xlsx]Кредитування'!$E$1</c:f>
              <c:strCache>
                <c:ptCount val="1"/>
                <c:pt idx="0">
                  <c:v>01.01.2023</c:v>
                </c:pt>
              </c:strCache>
            </c:strRef>
          </c:tx>
          <c:spPr>
            <a:solidFill>
              <a:srgbClr val="EEECE1">
                <a:lumMod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'[Зведені таблиці новий екс 01.01.23.xlsx]Кредитування'!$A$2:$B$5</c:f>
              <c:multiLvlStrCache>
                <c:ptCount val="3"/>
                <c:lvl>
                  <c:pt idx="0">
                    <c:v>Надання</c:v>
                  </c:pt>
                  <c:pt idx="1">
                    <c:v>Надання</c:v>
                  </c:pt>
                  <c:pt idx="2">
                    <c:v>Повернення</c:v>
                  </c:pt>
                </c:lvl>
                <c:lvl>
                  <c:pt idx="0">
                    <c:v>Зазальний фонд</c:v>
                  </c:pt>
                  <c:pt idx="1">
                    <c:v>Спеціальний фонд</c:v>
                  </c:pt>
                </c:lvl>
              </c:multiLvlStrCache>
            </c:multiLvlStrRef>
          </c:cat>
          <c:val>
            <c:numRef>
              <c:f>'[Зведені таблиці новий екс 01.01.23.xlsx]Кредитування'!$E$2:$E$5</c:f>
              <c:numCache>
                <c:formatCode>#\ ##0.0</c:formatCode>
                <c:ptCount val="3"/>
                <c:pt idx="0">
                  <c:v>4133.1949999999997</c:v>
                </c:pt>
                <c:pt idx="1">
                  <c:v>1713.135</c:v>
                </c:pt>
                <c:pt idx="2">
                  <c:v>3791.51773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C7-4D0E-B6F8-467B8B079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65426512"/>
        <c:axId val="-1465424880"/>
      </c:barChart>
      <c:catAx>
        <c:axId val="-146542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465424880"/>
        <c:crosses val="autoZero"/>
        <c:auto val="1"/>
        <c:lblAlgn val="ctr"/>
        <c:lblOffset val="100"/>
        <c:noMultiLvlLbl val="0"/>
      </c:catAx>
      <c:valAx>
        <c:axId val="-146542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46542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uk-UA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'[Зведені таблиці новий екс 01.01.23.xlsx]Кредитування'!$C$1</c:f>
              <c:strCache>
                <c:ptCount val="1"/>
                <c:pt idx="0">
                  <c:v>01.01.2021</c:v>
                </c:pt>
              </c:strCache>
            </c:strRef>
          </c:tx>
          <c:spPr>
            <a:solidFill>
              <a:srgbClr val="4463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01.01.23.xlsx]Кредитування'!$B$8:$B$11</c:f>
              <c:strCache>
                <c:ptCount val="4"/>
                <c:pt idx="0">
                  <c:v>Надання коштів для забезпечення гарантійних зобов`язань за позичальників, що отримали кредити під місцеві гарантії</c:v>
                </c:pt>
                <c:pt idx="1">
                  <c:v>Повернення коштів, наданих для виконання гарантійних зобов`язань за позичальників, що отримали кредити під місцеві гарантії</c:v>
                </c:pt>
                <c:pt idx="2">
                  <c:v>Надання пільгових довгострокових кредитів на будівництво/реконструкцію/придбання житла</c:v>
                </c:pt>
                <c:pt idx="3">
                  <c:v>Повернення  пільгових довгострокових кредитів, наданих на будівництво/реконструкцію/придбання житла</c:v>
                </c:pt>
              </c:strCache>
            </c:strRef>
          </c:cat>
          <c:val>
            <c:numRef>
              <c:f>'[Зведені таблиці новий екс 01.01.23.xlsx]Кредитування'!$C$8:$C$11</c:f>
              <c:numCache>
                <c:formatCode>#\ ##0.0</c:formatCode>
                <c:ptCount val="4"/>
                <c:pt idx="0">
                  <c:v>21843.466939999998</c:v>
                </c:pt>
                <c:pt idx="1">
                  <c:v>9314.1271799999995</c:v>
                </c:pt>
                <c:pt idx="2">
                  <c:v>2313.712</c:v>
                </c:pt>
                <c:pt idx="3">
                  <c:v>2565.8609999999999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8F-4CA6-A4A7-538FBA3C78B4}"/>
            </c:ext>
          </c:extLst>
        </c:ser>
        <c:ser>
          <c:idx val="1"/>
          <c:order val="1"/>
          <c:tx>
            <c:strRef>
              <c:f>'[Зведені таблиці новий екс 01.01.23.xlsx]Кредитування'!$D$1</c:f>
              <c:strCache>
                <c:ptCount val="1"/>
                <c:pt idx="0">
                  <c:v>01.01.2022</c:v>
                </c:pt>
              </c:strCache>
            </c:strRef>
          </c:tx>
          <c:spPr>
            <a:solidFill>
              <a:srgbClr val="9FC1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01.01.23.xlsx]Кредитування'!$B$8:$B$11</c:f>
              <c:strCache>
                <c:ptCount val="4"/>
                <c:pt idx="0">
                  <c:v>Надання коштів для забезпечення гарантійних зобов`язань за позичальників, що отримали кредити під місцеві гарантії</c:v>
                </c:pt>
                <c:pt idx="1">
                  <c:v>Повернення коштів, наданих для виконання гарантійних зобов`язань за позичальників, що отримали кредити під місцеві гарантії</c:v>
                </c:pt>
                <c:pt idx="2">
                  <c:v>Надання пільгових довгострокових кредитів на будівництво/реконструкцію/придбання житла</c:v>
                </c:pt>
                <c:pt idx="3">
                  <c:v>Повернення  пільгових довгострокових кредитів, наданих на будівництво/реконструкцію/придбання житла</c:v>
                </c:pt>
              </c:strCache>
            </c:strRef>
          </c:cat>
          <c:val>
            <c:numRef>
              <c:f>'[Зведені таблиці новий екс 01.01.23.xlsx]Кредитування'!$D$8:$D$11</c:f>
              <c:numCache>
                <c:formatCode>#\ ##0.0</c:formatCode>
                <c:ptCount val="4"/>
                <c:pt idx="1">
                  <c:v>25635.144489999999</c:v>
                </c:pt>
                <c:pt idx="2">
                  <c:v>787.12800000000004</c:v>
                </c:pt>
                <c:pt idx="3">
                  <c:v>2457.4491200000002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8F-4CA6-A4A7-538FBA3C78B4}"/>
            </c:ext>
          </c:extLst>
        </c:ser>
        <c:ser>
          <c:idx val="2"/>
          <c:order val="2"/>
          <c:tx>
            <c:strRef>
              <c:f>'[Зведені таблиці новий екс 01.01.23.xlsx]Кредитування'!$E$1</c:f>
              <c:strCache>
                <c:ptCount val="1"/>
                <c:pt idx="0">
                  <c:v>01.01.2023</c:v>
                </c:pt>
              </c:strCache>
            </c:strRef>
          </c:tx>
          <c:spPr>
            <a:solidFill>
              <a:srgbClr val="EEECE1">
                <a:lumMod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01.01.23.xlsx]Кредитування'!$B$8:$B$11</c:f>
              <c:strCache>
                <c:ptCount val="4"/>
                <c:pt idx="0">
                  <c:v>Надання коштів для забезпечення гарантійних зобов`язань за позичальників, що отримали кредити під місцеві гарантії</c:v>
                </c:pt>
                <c:pt idx="1">
                  <c:v>Повернення коштів, наданих для виконання гарантійних зобов`язань за позичальників, що отримали кредити під місцеві гарантії</c:v>
                </c:pt>
                <c:pt idx="2">
                  <c:v>Надання пільгових довгострокових кредитів на будівництво/реконструкцію/придбання житла</c:v>
                </c:pt>
                <c:pt idx="3">
                  <c:v>Повернення  пільгових довгострокових кредитів, наданих на будівництво/реконструкцію/придбання житла</c:v>
                </c:pt>
              </c:strCache>
            </c:strRef>
          </c:cat>
          <c:val>
            <c:numRef>
              <c:f>'[Зведені таблиці новий екс 01.01.23.xlsx]Кредитування'!$E$8:$E$11</c:f>
              <c:numCache>
                <c:formatCode>General</c:formatCode>
                <c:ptCount val="4"/>
                <c:pt idx="2" formatCode="#\ ##0.0">
                  <c:v>1713.135</c:v>
                </c:pt>
                <c:pt idx="3" formatCode="#\ ##0.0">
                  <c:v>3791.51773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8F-4CA6-A4A7-538FBA3C7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657424944"/>
        <c:axId val="-1657424400"/>
      </c:barChart>
      <c:catAx>
        <c:axId val="-165742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657424400"/>
        <c:crosses val="autoZero"/>
        <c:auto val="1"/>
        <c:lblAlgn val="ctr"/>
        <c:lblOffset val="100"/>
        <c:noMultiLvlLbl val="0"/>
      </c:catAx>
      <c:valAx>
        <c:axId val="-165742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65742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uk-UA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'[Зведені таблиці новий екс 01.01.23.xlsx]депозит (2)'!$A$17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725986438399894E-2"/>
                  <c:y val="-0.10185185185185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896806776846934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640576269176383E-3"/>
                  <c:y val="-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293854904653941E-3"/>
                  <c:y val="-6.18167638626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B9E-4DBB-BC00-5FE5959FA4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01.01.23.xlsx]депозит (2)'!$B$14:$M$14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'[Зведені таблиці новий екс 01.01.23.xlsx]депозит (2)'!$B$17:$M$17</c:f>
              <c:numCache>
                <c:formatCode>#\ ##0.0</c:formatCode>
                <c:ptCount val="12"/>
                <c:pt idx="0">
                  <c:v>669.86234000000002</c:v>
                </c:pt>
                <c:pt idx="1">
                  <c:v>1257.4068</c:v>
                </c:pt>
                <c:pt idx="2">
                  <c:v>1530.27307</c:v>
                </c:pt>
                <c:pt idx="3">
                  <c:v>1117.2201699999998</c:v>
                </c:pt>
                <c:pt idx="4">
                  <c:v>1046.2037700000001</c:v>
                </c:pt>
                <c:pt idx="5">
                  <c:v>655.03373999999997</c:v>
                </c:pt>
                <c:pt idx="6">
                  <c:v>427.78586999999999</c:v>
                </c:pt>
                <c:pt idx="7">
                  <c:v>432.02497999999997</c:v>
                </c:pt>
                <c:pt idx="8">
                  <c:v>282.47096999999997</c:v>
                </c:pt>
                <c:pt idx="9">
                  <c:v>671.05297999999993</c:v>
                </c:pt>
                <c:pt idx="10">
                  <c:v>382.07601</c:v>
                </c:pt>
                <c:pt idx="11">
                  <c:v>186.38204000000002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B48-4113-A223-7D5DE5127D45}"/>
            </c:ext>
          </c:extLst>
        </c:ser>
        <c:ser>
          <c:idx val="1"/>
          <c:order val="1"/>
          <c:tx>
            <c:strRef>
              <c:f>'[Зведені таблиці новий екс 01.01.23.xlsx]депозит (2)'!$A$18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95000"/>
                  <a:lumOff val="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95000"/>
                  <a:lumOff val="5000"/>
                </a:sysClr>
              </a:solidFill>
              <a:ln w="9525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1076518642258739E-2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01.01.23.xlsx]депозит (2)'!$B$14:$M$14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'[Зведені таблиці новий екс 01.01.23.xlsx]депозит (2)'!$B$18:$M$18</c:f>
              <c:numCache>
                <c:formatCode>#\ ##0.0</c:formatCode>
                <c:ptCount val="12"/>
                <c:pt idx="0">
                  <c:v>318.84012000000001</c:v>
                </c:pt>
                <c:pt idx="1">
                  <c:v>681.80976999999996</c:v>
                </c:pt>
                <c:pt idx="2">
                  <c:v>1004.46664</c:v>
                </c:pt>
                <c:pt idx="3">
                  <c:v>597.69773999999995</c:v>
                </c:pt>
                <c:pt idx="4">
                  <c:v>369.44994000000003</c:v>
                </c:pt>
                <c:pt idx="5">
                  <c:v>234.72708</c:v>
                </c:pt>
                <c:pt idx="6">
                  <c:v>248.94044</c:v>
                </c:pt>
                <c:pt idx="7">
                  <c:v>321.86002000000002</c:v>
                </c:pt>
                <c:pt idx="8">
                  <c:v>541.40108999999995</c:v>
                </c:pt>
                <c:pt idx="9">
                  <c:v>540.55319999999995</c:v>
                </c:pt>
                <c:pt idx="10">
                  <c:v>451.98385999999999</c:v>
                </c:pt>
                <c:pt idx="11">
                  <c:v>311.02850000000001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B48-4113-A223-7D5DE5127D45}"/>
            </c:ext>
          </c:extLst>
        </c:ser>
        <c:ser>
          <c:idx val="2"/>
          <c:order val="2"/>
          <c:tx>
            <c:strRef>
              <c:f>'[Зведені таблиці новий екс 01.01.23.xlsx]депозит (2)'!$A$19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7.3234637261633507E-4"/>
                  <c:y val="7.211955783977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9E-4DBB-BC00-5FE5959FA4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597871184564734E-2"/>
                  <c:y val="-0.143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768691523011656E-2"/>
                  <c:y val="-0.12037037037037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427050846116473E-3"/>
                  <c:y val="-8.333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01.01.23.xlsx]депозит (2)'!$B$14:$M$14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'[Зведені таблиці новий екс 01.01.23.xlsx]депозит (2)'!$B$19:$M$19</c:f>
              <c:numCache>
                <c:formatCode>#\ ##0.0</c:formatCode>
                <c:ptCount val="12"/>
                <c:pt idx="0" formatCode="0.0">
                  <c:v>64.200590000000005</c:v>
                </c:pt>
                <c:pt idx="1">
                  <c:v>315.35512</c:v>
                </c:pt>
                <c:pt idx="2">
                  <c:v>804.30600000000004</c:v>
                </c:pt>
                <c:pt idx="3">
                  <c:v>812.11195999999995</c:v>
                </c:pt>
                <c:pt idx="4">
                  <c:v>1002.905</c:v>
                </c:pt>
                <c:pt idx="5">
                  <c:v>965.52365999999995</c:v>
                </c:pt>
                <c:pt idx="6">
                  <c:v>852.40862000000004</c:v>
                </c:pt>
                <c:pt idx="7">
                  <c:v>1052.1445900000001</c:v>
                </c:pt>
                <c:pt idx="8">
                  <c:v>1112.82187</c:v>
                </c:pt>
                <c:pt idx="9">
                  <c:v>1272.7303099999999</c:v>
                </c:pt>
                <c:pt idx="10">
                  <c:v>1258.7791999999999</c:v>
                </c:pt>
                <c:pt idx="11">
                  <c:v>645.04446000000007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B48-4113-A223-7D5DE5127D45}"/>
            </c:ext>
          </c:extLst>
        </c:ser>
        <c:ser>
          <c:idx val="3"/>
          <c:order val="3"/>
          <c:tx>
            <c:strRef>
              <c:f>'[Зведені таблиці новий екс 01.01.23.xlsx]депозит (2)'!$A$20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597871184564623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384345761505856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985195589245053E-2"/>
                  <c:y val="-2.0605587954222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9E-4DBB-BC00-5FE5959FA4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70820338447035E-2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649467796141211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427050846117587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820288134588189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427050846116473E-3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B48-4113-A223-7D5DE5127D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01.01.23.xlsx]депозит (2)'!$B$14:$M$14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'[Зведені таблиці новий екс 01.01.23.xlsx]депозит (2)'!$B$20:$M$20</c:f>
              <c:numCache>
                <c:formatCode>#\ ##0.0</c:formatCode>
                <c:ptCount val="12"/>
                <c:pt idx="0" formatCode="0.0">
                  <c:v>345.96127836219199</c:v>
                </c:pt>
                <c:pt idx="1">
                  <c:v>773.85091587232796</c:v>
                </c:pt>
                <c:pt idx="2">
                  <c:v>840.49198697397298</c:v>
                </c:pt>
                <c:pt idx="3">
                  <c:v>811.66215022602796</c:v>
                </c:pt>
                <c:pt idx="4">
                  <c:v>835.70213000000001</c:v>
                </c:pt>
                <c:pt idx="5">
                  <c:v>861.55623528109595</c:v>
                </c:pt>
                <c:pt idx="6">
                  <c:v>951.95719999999994</c:v>
                </c:pt>
                <c:pt idx="7">
                  <c:v>951.24428999999998</c:v>
                </c:pt>
                <c:pt idx="8">
                  <c:v>920.55899289862998</c:v>
                </c:pt>
                <c:pt idx="9">
                  <c:v>951.24171000000001</c:v>
                </c:pt>
                <c:pt idx="10">
                  <c:v>919.49126000000001</c:v>
                </c:pt>
                <c:pt idx="11">
                  <c:v>611.04173000000003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CB48-4113-A223-7D5DE5127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57436368"/>
        <c:axId val="-1657434192"/>
      </c:lineChart>
      <c:catAx>
        <c:axId val="-165743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 (Основной текст)"/>
                <a:ea typeface="+mn-ea"/>
                <a:cs typeface="+mn-cs"/>
              </a:defRPr>
            </a:pPr>
            <a:endParaRPr lang="uk-UA"/>
          </a:p>
        </c:txPr>
        <c:crossAx val="-1657434192"/>
        <c:crosses val="autoZero"/>
        <c:auto val="1"/>
        <c:lblAlgn val="ctr"/>
        <c:lblOffset val="100"/>
        <c:noMultiLvlLbl val="0"/>
      </c:catAx>
      <c:valAx>
        <c:axId val="-165743419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 (Основной текст)"/>
                <a:ea typeface="+mn-ea"/>
                <a:cs typeface="+mn-cs"/>
              </a:defRPr>
            </a:pPr>
            <a:endParaRPr lang="uk-UA"/>
          </a:p>
        </c:txPr>
        <c:crossAx val="-165743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alibri (Основной текст)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alibri (Основной текст)"/>
        </a:defRPr>
      </a:pPr>
      <a:endParaRPr lang="uk-UA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477858147788837E-2"/>
          <c:y val="6.1521550959964123E-2"/>
          <c:w val="0.86926766027029823"/>
          <c:h val="0.78460955742932226"/>
        </c:manualLayout>
      </c:layout>
      <c:lineChart>
        <c:grouping val="standard"/>
        <c:varyColors val="0"/>
        <c:ser>
          <c:idx val="0"/>
          <c:order val="0"/>
          <c:tx>
            <c:strRef>
              <c:f>'[Зведені таблиці новий екс 01.01.23.xlsx]депозит (2)'!$A$7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2"/>
              <c:layout>
                <c:manualLayout>
                  <c:x val="8.6995447809067074E-3"/>
                  <c:y val="-4.7680130150486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995447809067594E-3"/>
                  <c:y val="-4.2382337911543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2714701373463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049317171360139E-2"/>
                  <c:y val="-6.8871299106258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499241301511266E-3"/>
                  <c:y val="4.83340361432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3497723904533797E-3"/>
                  <c:y val="3.708454567260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298937822115774E-2"/>
                  <c:y val="-0.11125363701780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998482603023595E-3"/>
                  <c:y val="4.7680130150486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'[Зведені таблиці новий екс 01.01.23.xlsx]депозит (2)'!$B$2:$M$2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'[Зведені таблиці новий екс 01.01.23.xlsx]депозит (2)'!$B$7:$M$7</c:f>
              <c:numCache>
                <c:formatCode>#\ ##0.0</c:formatCode>
                <c:ptCount val="12"/>
                <c:pt idx="0">
                  <c:v>81214.580400000006</c:v>
                </c:pt>
                <c:pt idx="1">
                  <c:v>108654.07278</c:v>
                </c:pt>
                <c:pt idx="2">
                  <c:v>84742.868039999899</c:v>
                </c:pt>
                <c:pt idx="3">
                  <c:v>81517.593329999901</c:v>
                </c:pt>
                <c:pt idx="4">
                  <c:v>66972.545389999897</c:v>
                </c:pt>
                <c:pt idx="5">
                  <c:v>21690.295659999902</c:v>
                </c:pt>
                <c:pt idx="6">
                  <c:v>21115.214029999901</c:v>
                </c:pt>
                <c:pt idx="7">
                  <c:v>20793.9734299999</c:v>
                </c:pt>
                <c:pt idx="8">
                  <c:v>21567.135089999902</c:v>
                </c:pt>
                <c:pt idx="9">
                  <c:v>45837.938009999903</c:v>
                </c:pt>
                <c:pt idx="10">
                  <c:v>26259.348529999901</c:v>
                </c:pt>
                <c:pt idx="11">
                  <c:v>21002.885799999902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28C-47BA-8F5D-CF948F3EDF6C}"/>
            </c:ext>
          </c:extLst>
        </c:ser>
        <c:ser>
          <c:idx val="1"/>
          <c:order val="1"/>
          <c:tx>
            <c:strRef>
              <c:f>'[Зведені таблиці новий екс 01.01.23.xlsx]депозит (2)'!$A$8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rgbClr val="EEECE1">
                  <a:lumMod val="25000"/>
                </a:srgbClr>
              </a:solidFill>
            </a:ln>
          </c:spPr>
          <c:marker>
            <c:spPr>
              <a:solidFill>
                <a:srgbClr val="EEECE1">
                  <a:lumMod val="25000"/>
                </a:srgbClr>
              </a:solidFill>
              <a:ln>
                <a:solidFill>
                  <a:srgbClr val="EEECE1">
                    <a:lumMod val="25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8.6995447809067854E-3"/>
                  <c:y val="6.8871299106258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648710212569154E-2"/>
                  <c:y val="0.10595584477885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348254993475913E-2"/>
                  <c:y val="7.416909134520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497723904533797E-3"/>
                  <c:y val="-9.5360260300973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599393041209013E-2"/>
                  <c:y val="-6.8871299106258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998482603022638E-2"/>
                  <c:y val="-0.10595584477885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'[Зведені таблиці новий екс 01.01.23.xlsx]депозит (2)'!$B$2:$M$2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'[Зведені таблиці новий екс 01.01.23.xlsx]депозит (2)'!$B$8:$M$8</c:f>
              <c:numCache>
                <c:formatCode>#\ ##0.0</c:formatCode>
                <c:ptCount val="12"/>
                <c:pt idx="0">
                  <c:v>52285.941610000002</c:v>
                </c:pt>
                <c:pt idx="1">
                  <c:v>70939.937489999997</c:v>
                </c:pt>
                <c:pt idx="2">
                  <c:v>71465.614310000034</c:v>
                </c:pt>
                <c:pt idx="3">
                  <c:v>47009.867189999997</c:v>
                </c:pt>
                <c:pt idx="4">
                  <c:v>19005.884020000001</c:v>
                </c:pt>
                <c:pt idx="5">
                  <c:v>1484.9875500000701</c:v>
                </c:pt>
                <c:pt idx="6">
                  <c:v>10496.5799299999</c:v>
                </c:pt>
                <c:pt idx="7">
                  <c:v>32784.852449999998</c:v>
                </c:pt>
                <c:pt idx="8">
                  <c:v>32413.384689999999</c:v>
                </c:pt>
                <c:pt idx="9">
                  <c:v>13256.477940000101</c:v>
                </c:pt>
                <c:pt idx="10">
                  <c:v>42565.798349999997</c:v>
                </c:pt>
                <c:pt idx="11">
                  <c:v>49503.202449999997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528C-47BA-8F5D-CF948F3EDF6C}"/>
            </c:ext>
          </c:extLst>
        </c:ser>
        <c:ser>
          <c:idx val="2"/>
          <c:order val="2"/>
          <c:tx>
            <c:strRef>
              <c:f>'[Зведені таблиці новий екс 01.01.23.xlsx]депозит (2)'!$A$9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1">
                  <a:lumMod val="25000"/>
                </a:schemeClr>
              </a:solidFill>
            </a:ln>
          </c:spPr>
          <c:marker>
            <c:spPr>
              <a:solidFill>
                <a:schemeClr val="accent1">
                  <a:lumMod val="25000"/>
                </a:schemeClr>
              </a:solidFill>
            </c:spPr>
          </c:marker>
          <c:dLbls>
            <c:dLbl>
              <c:idx val="5"/>
              <c:layout>
                <c:manualLayout>
                  <c:x val="-2.8998482603022533E-3"/>
                  <c:y val="-0.10065805253991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643243319279664E-3"/>
                  <c:y val="8.388255832149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19-424E-96C9-7496A34B77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14946891105778E-2"/>
                  <c:y val="4.238233791154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'[Зведені таблиці новий екс 01.01.23.xlsx]депозит (2)'!$B$2:$M$2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'[Зведені таблиці новий екс 01.01.23.xlsx]депозит (2)'!$B$9:$M$9</c:f>
              <c:numCache>
                <c:formatCode>#\ ##0.0</c:formatCode>
                <c:ptCount val="12"/>
                <c:pt idx="0">
                  <c:v>30046.45522</c:v>
                </c:pt>
                <c:pt idx="1">
                  <c:v>95016.522079999995</c:v>
                </c:pt>
                <c:pt idx="2">
                  <c:v>126700.22917999999</c:v>
                </c:pt>
                <c:pt idx="3">
                  <c:v>147037.88579</c:v>
                </c:pt>
                <c:pt idx="4">
                  <c:v>182089.52994000001</c:v>
                </c:pt>
                <c:pt idx="5">
                  <c:v>135688.40091999999</c:v>
                </c:pt>
                <c:pt idx="6">
                  <c:v>152031.98233</c:v>
                </c:pt>
                <c:pt idx="7">
                  <c:v>194724.82240999999</c:v>
                </c:pt>
                <c:pt idx="8">
                  <c:v>180965.47998999999</c:v>
                </c:pt>
                <c:pt idx="9">
                  <c:v>214862.84562000001</c:v>
                </c:pt>
                <c:pt idx="10">
                  <c:v>205190.61311000001</c:v>
                </c:pt>
                <c:pt idx="11">
                  <c:v>137675.61103999999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528C-47BA-8F5D-CF948F3EDF6C}"/>
            </c:ext>
          </c:extLst>
        </c:ser>
        <c:ser>
          <c:idx val="3"/>
          <c:order val="3"/>
          <c:tx>
            <c:strRef>
              <c:f>'[Зведені таблиці новий екс 01.01.23.xlsx]депозит (2)'!$A$10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-3.4798179123627052E-2"/>
                  <c:y val="-0.14833818269040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098634342720278E-2"/>
                  <c:y val="-0.12184922149568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648710212569154E-2"/>
                  <c:y val="-0.12184922149568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163270625569108E-17"/>
                  <c:y val="5.2977922389429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998482603021999E-3"/>
                  <c:y val="4.238233791154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497723904532739E-3"/>
                  <c:y val="5.2977922389429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899848260302147E-3"/>
                  <c:y val="8.476467582308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599393041209013E-2"/>
                  <c:y val="0.11655142925674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3497723904533797E-3"/>
                  <c:y val="8.476467582308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998482603022533E-3"/>
                  <c:y val="-8.476467582308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149468911057993E-2"/>
                  <c:y val="7.9466883584144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14946891105778E-2"/>
                  <c:y val="-0.12184922149568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528C-47BA-8F5D-CF948F3EDF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'[Зведені таблиці новий екс 01.01.23.xlsx]депозит (2)'!$B$2:$M$2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'[Зведені таблиці новий екс 01.01.23.xlsx]депозит (2)'!$B$10:$M$10</c:f>
              <c:numCache>
                <c:formatCode>#\ ##0.0</c:formatCode>
                <c:ptCount val="12"/>
                <c:pt idx="0">
                  <c:v>108627.53896000001</c:v>
                </c:pt>
                <c:pt idx="1">
                  <c:v>141373.07615000001</c:v>
                </c:pt>
                <c:pt idx="2">
                  <c:v>141373.07615000001</c:v>
                </c:pt>
                <c:pt idx="3">
                  <c:v>140846.3744</c:v>
                </c:pt>
                <c:pt idx="4">
                  <c:v>140417.55707000001</c:v>
                </c:pt>
                <c:pt idx="5">
                  <c:v>140297.375</c:v>
                </c:pt>
                <c:pt idx="6">
                  <c:v>140001.68017000001</c:v>
                </c:pt>
                <c:pt idx="7">
                  <c:v>140001.68017000001</c:v>
                </c:pt>
                <c:pt idx="8">
                  <c:v>140001.68017000001</c:v>
                </c:pt>
                <c:pt idx="9">
                  <c:v>140001.25997000001</c:v>
                </c:pt>
                <c:pt idx="10">
                  <c:v>139393.89431</c:v>
                </c:pt>
                <c:pt idx="11">
                  <c:v>139393.89431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528C-47BA-8F5D-CF948F3ED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57435824"/>
        <c:axId val="-1657434736"/>
      </c:lineChart>
      <c:catAx>
        <c:axId val="-165743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657434736"/>
        <c:crosses val="autoZero"/>
        <c:auto val="1"/>
        <c:lblAlgn val="ctr"/>
        <c:lblOffset val="100"/>
        <c:noMultiLvlLbl val="0"/>
      </c:catAx>
      <c:valAx>
        <c:axId val="-1657434736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crossAx val="-1657435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uk-UA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'[Зведені таблиці новий екс 01.01.23.xlsx]мережа (2)'!$B$1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63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01.01.23.xlsx]мережа (2)'!$A$2:$A$4</c:f>
              <c:strCache>
                <c:ptCount val="3"/>
                <c:pt idx="0">
                  <c:v>Головні розпорядники коштів</c:v>
                </c:pt>
                <c:pt idx="1">
                  <c:v>Розпорядники нижчого рівня</c:v>
                </c:pt>
                <c:pt idx="2">
                  <c:v>Одержувачі коштів</c:v>
                </c:pt>
              </c:strCache>
            </c:strRef>
          </c:cat>
          <c:val>
            <c:numRef>
              <c:f>'[Зведені таблиці новий екс 01.01.23.xlsx]мережа (2)'!$B$2:$B$4</c:f>
              <c:numCache>
                <c:formatCode>General</c:formatCode>
                <c:ptCount val="3"/>
                <c:pt idx="0">
                  <c:v>11</c:v>
                </c:pt>
                <c:pt idx="1">
                  <c:v>77</c:v>
                </c:pt>
                <c:pt idx="2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E6-4AD6-993B-2B1C35131807}"/>
            </c:ext>
          </c:extLst>
        </c:ser>
        <c:ser>
          <c:idx val="1"/>
          <c:order val="1"/>
          <c:tx>
            <c:strRef>
              <c:f>'[Зведені таблиці новий екс 01.01.23.xlsx]мережа (2)'!$C$1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01.01.23.xlsx]мережа (2)'!$A$2:$A$4</c:f>
              <c:strCache>
                <c:ptCount val="3"/>
                <c:pt idx="0">
                  <c:v>Головні розпорядники коштів</c:v>
                </c:pt>
                <c:pt idx="1">
                  <c:v>Розпорядники нижчого рівня</c:v>
                </c:pt>
                <c:pt idx="2">
                  <c:v>Одержувачі коштів</c:v>
                </c:pt>
              </c:strCache>
            </c:strRef>
          </c:cat>
          <c:val>
            <c:numRef>
              <c:f>'[Зведені таблиці новий екс 01.01.23.xlsx]мережа (2)'!$C$2:$C$4</c:f>
              <c:numCache>
                <c:formatCode>General</c:formatCode>
                <c:ptCount val="3"/>
                <c:pt idx="0">
                  <c:v>14</c:v>
                </c:pt>
                <c:pt idx="1">
                  <c:v>59</c:v>
                </c:pt>
                <c:pt idx="2">
                  <c:v>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E6-4AD6-993B-2B1C35131807}"/>
            </c:ext>
          </c:extLst>
        </c:ser>
        <c:ser>
          <c:idx val="2"/>
          <c:order val="2"/>
          <c:tx>
            <c:strRef>
              <c:f>'[Зведені таблиці новий екс 01.01.23.xlsx]мережа (2)'!$D$1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01.01.23.xlsx]мережа (2)'!$A$2:$A$4</c:f>
              <c:strCache>
                <c:ptCount val="3"/>
                <c:pt idx="0">
                  <c:v>Головні розпорядники коштів</c:v>
                </c:pt>
                <c:pt idx="1">
                  <c:v>Розпорядники нижчого рівня</c:v>
                </c:pt>
                <c:pt idx="2">
                  <c:v>Одержувачі коштів</c:v>
                </c:pt>
              </c:strCache>
            </c:strRef>
          </c:cat>
          <c:val>
            <c:numRef>
              <c:f>'[Зведені таблиці новий екс 01.01.23.xlsx]мережа (2)'!$D$2:$D$4</c:f>
              <c:numCache>
                <c:formatCode>General</c:formatCode>
                <c:ptCount val="3"/>
                <c:pt idx="0">
                  <c:v>14</c:v>
                </c:pt>
                <c:pt idx="1">
                  <c:v>62</c:v>
                </c:pt>
                <c:pt idx="2">
                  <c:v>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E6-4AD6-993B-2B1C35131807}"/>
            </c:ext>
          </c:extLst>
        </c:ser>
        <c:ser>
          <c:idx val="3"/>
          <c:order val="3"/>
          <c:tx>
            <c:strRef>
              <c:f>'[Зведені таблиці новий екс 01.01.23.xlsx]мережа (2)'!$E$1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FC1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01.01.23.xlsx]мережа (2)'!$A$2:$A$4</c:f>
              <c:strCache>
                <c:ptCount val="3"/>
                <c:pt idx="0">
                  <c:v>Головні розпорядники коштів</c:v>
                </c:pt>
                <c:pt idx="1">
                  <c:v>Розпорядники нижчого рівня</c:v>
                </c:pt>
                <c:pt idx="2">
                  <c:v>Одержувачі коштів</c:v>
                </c:pt>
              </c:strCache>
            </c:strRef>
          </c:cat>
          <c:val>
            <c:numRef>
              <c:f>'[Зведені таблиці новий екс 01.01.23.xlsx]мережа (2)'!$E$2:$E$4</c:f>
              <c:numCache>
                <c:formatCode>General</c:formatCode>
                <c:ptCount val="3"/>
                <c:pt idx="0">
                  <c:v>14</c:v>
                </c:pt>
                <c:pt idx="1">
                  <c:v>57</c:v>
                </c:pt>
                <c:pt idx="2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E6-4AD6-993B-2B1C35131807}"/>
            </c:ext>
          </c:extLst>
        </c:ser>
        <c:ser>
          <c:idx val="4"/>
          <c:order val="4"/>
          <c:tx>
            <c:strRef>
              <c:f>'[Зведені таблиці новий екс 01.01.23.xlsx]мережа (2)'!$F$1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'[Зведені таблиці новий екс 01.01.23.xlsx]мережа (2)'!$A$2:$A$4</c:f>
              <c:strCache>
                <c:ptCount val="3"/>
                <c:pt idx="0">
                  <c:v>Головні розпорядники коштів</c:v>
                </c:pt>
                <c:pt idx="1">
                  <c:v>Розпорядники нижчого рівня</c:v>
                </c:pt>
                <c:pt idx="2">
                  <c:v>Одержувачі коштів</c:v>
                </c:pt>
              </c:strCache>
            </c:strRef>
          </c:cat>
          <c:val>
            <c:numRef>
              <c:f>'[Зведені таблиці новий екс 01.01.23.xlsx]мережа (2)'!$F$2:$F$4</c:f>
              <c:numCache>
                <c:formatCode>General</c:formatCode>
                <c:ptCount val="3"/>
                <c:pt idx="0">
                  <c:v>14</c:v>
                </c:pt>
                <c:pt idx="1">
                  <c:v>57</c:v>
                </c:pt>
                <c:pt idx="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E6-4AD6-993B-2B1C35131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657423856"/>
        <c:axId val="-1657433648"/>
      </c:barChart>
      <c:catAx>
        <c:axId val="-165742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Calibri (Основной текст)"/>
                <a:ea typeface="+mn-ea"/>
                <a:cs typeface="+mn-cs"/>
              </a:defRPr>
            </a:pPr>
            <a:endParaRPr lang="uk-UA"/>
          </a:p>
        </c:txPr>
        <c:crossAx val="-1657433648"/>
        <c:crosses val="autoZero"/>
        <c:auto val="1"/>
        <c:lblAlgn val="ctr"/>
        <c:lblOffset val="100"/>
        <c:noMultiLvlLbl val="0"/>
      </c:catAx>
      <c:valAx>
        <c:axId val="-165743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uk-UA"/>
          </a:p>
        </c:txPr>
        <c:crossAx val="-165742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alibri (Основной текст)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>
              <a:lumMod val="95000"/>
              <a:lumOff val="5000"/>
            </a:schemeClr>
          </a:solidFill>
          <a:latin typeface="Calibri (Основной текст)"/>
        </a:defRPr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Спеціальний фонд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41343782731583"/>
          <c:y val="0.1448640214029259"/>
          <c:w val="0.84213310866660684"/>
          <c:h val="0.60434848276499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 спеціального фонду (в т.ч. власні надходження бюджетних установ)</c:v>
                </c:pt>
              </c:strCache>
            </c:strRef>
          </c:tx>
          <c:spPr>
            <a:solidFill>
              <a:srgbClr val="51652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479464017674038E-17"/>
                  <c:y val="-1.717752134228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E2-4D30-B084-837474FC04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89445592090688"/>
                  <c:y val="6.584716514541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AA-4660-8034-87CD6E953C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рік</c:v>
                </c:pt>
                <c:pt idx="1">
                  <c:v>2021 рік</c:v>
                </c:pt>
                <c:pt idx="2">
                  <c:v>2022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88.8</c:v>
                </c:pt>
                <c:pt idx="1">
                  <c:v>107.6</c:v>
                </c:pt>
                <c:pt idx="2">
                  <c:v>120.9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A-4660-8034-87CD6E953C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міжбюджетні трансферти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4664426064918812E-2"/>
                  <c:y val="-5.24862644422760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E2-4D30-B084-837474FC04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рік</c:v>
                </c:pt>
                <c:pt idx="1">
                  <c:v>2021 рік</c:v>
                </c:pt>
                <c:pt idx="2">
                  <c:v>2022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1.8</c:v>
                </c:pt>
                <c:pt idx="1">
                  <c:v>101.3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AA-4660-8034-87CD6E953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80925520"/>
        <c:axId val="-1780939120"/>
        <c:axId val="0"/>
      </c:bar3DChart>
      <c:catAx>
        <c:axId val="-178092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780939120"/>
        <c:crosses val="autoZero"/>
        <c:auto val="1"/>
        <c:lblAlgn val="ctr"/>
        <c:lblOffset val="100"/>
        <c:noMultiLvlLbl val="0"/>
      </c:catAx>
      <c:valAx>
        <c:axId val="-178093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78092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chemeClr val="tx1">
              <a:lumMod val="95000"/>
              <a:lumOff val="5000"/>
            </a:schemeClr>
          </a:solidFill>
        </a:defRPr>
      </a:pPr>
      <a:endParaRPr lang="uk-U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34452992951442"/>
          <c:y val="5.3159023997333632E-2"/>
          <c:w val="0.8449453299954367"/>
          <c:h val="0.8311563472114209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4633A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9DB-4CCB-B0F1-77501380D78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DB-4CCB-B0F1-77501380D78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9DB-4CCB-B0F1-77501380D78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DB-4CCB-B0F1-77501380D787}"/>
              </c:ext>
            </c:extLst>
          </c:dPt>
          <c:dLbls>
            <c:dLbl>
              <c:idx val="0"/>
              <c:layout>
                <c:manualLayout>
                  <c:x val="-3.4471752242582421E-2"/>
                  <c:y val="-4.48042163699701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3 509,5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9DB-4CCB-B0F1-77501380D7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600838325214784"/>
                  <c:y val="-4.0625924139236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3 728,8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DB-4CCB-B0F1-77501380D7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DB-4CCB-B0F1-77501380D78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88888888888889E-2"/>
                  <c:y val="-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DB-4CCB-B0F1-77501380D7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Лист1!$A$20:$A$21</c:f>
              <c:strCache>
                <c:ptCount val="2"/>
                <c:pt idx="0">
                  <c:v>план на 2022 рік</c:v>
                </c:pt>
                <c:pt idx="1">
                  <c:v>факт на 01.01.2023</c:v>
                </c:pt>
              </c:strCache>
            </c:strRef>
          </c:cat>
          <c:val>
            <c:numRef>
              <c:f>Лист1!$B$20:$B$21</c:f>
              <c:numCache>
                <c:formatCode>#,##0.00</c:formatCode>
                <c:ptCount val="2"/>
                <c:pt idx="0">
                  <c:v>3509.5</c:v>
                </c:pt>
                <c:pt idx="1">
                  <c:v>3728.8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DB-4CCB-B0F1-77501380D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-1780940208"/>
        <c:axId val="-1780939664"/>
        <c:axId val="0"/>
      </c:bar3DChart>
      <c:catAx>
        <c:axId val="-17809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780939664"/>
        <c:crosses val="autoZero"/>
        <c:auto val="1"/>
        <c:lblAlgn val="ctr"/>
        <c:lblOffset val="100"/>
        <c:noMultiLvlLbl val="0"/>
      </c:catAx>
      <c:valAx>
        <c:axId val="-17809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78094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136948590684917E-2"/>
          <c:y val="2.5573307946626621E-2"/>
          <c:w val="0.89390236163960324"/>
          <c:h val="0.8082953473750392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4633A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BAE-495B-9F90-F505E06BE05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BAE-495B-9F90-F505E06BE05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BAE-495B-9F90-F505E06BE05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BAE-495B-9F90-F505E06BE05A}"/>
              </c:ext>
            </c:extLst>
          </c:dPt>
          <c:dLbls>
            <c:dLbl>
              <c:idx val="0"/>
              <c:layout>
                <c:manualLayout>
                  <c:x val="1.0011206829012402E-2"/>
                  <c:y val="-3.535347309117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AE-495B-9F90-F505E06BE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29650654085465E-2"/>
                  <c:y val="-2.314857172732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AE-495B-9F90-F505E06BE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530877969769639E-2"/>
                  <c:y val="-3.72317699994118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336,6</a:t>
                    </a:r>
                  </a:p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BAE-495B-9F90-F505E06BE05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88888888888889E-2"/>
                  <c:y val="-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BAE-495B-9F90-F505E06BE0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Лист1!$A$21:$A$22</c:f>
              <c:strCache>
                <c:ptCount val="2"/>
                <c:pt idx="0">
                  <c:v>план на 2022 рік</c:v>
                </c:pt>
                <c:pt idx="1">
                  <c:v>факт на 01.01.2023</c:v>
                </c:pt>
              </c:strCache>
            </c:strRef>
          </c:cat>
          <c:val>
            <c:numRef>
              <c:f>Лист1!$B$21:$B$22</c:f>
              <c:numCache>
                <c:formatCode>General</c:formatCode>
                <c:ptCount val="2"/>
                <c:pt idx="0" formatCode="0.0">
                  <c:v>284.8</c:v>
                </c:pt>
                <c:pt idx="1">
                  <c:v>120.9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BAE-495B-9F90-F505E06BE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-1780938032"/>
        <c:axId val="-1780937488"/>
        <c:axId val="0"/>
      </c:bar3DChart>
      <c:catAx>
        <c:axId val="-178093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780937488"/>
        <c:crosses val="autoZero"/>
        <c:auto val="1"/>
        <c:lblAlgn val="ctr"/>
        <c:lblOffset val="100"/>
        <c:noMultiLvlLbl val="0"/>
      </c:catAx>
      <c:valAx>
        <c:axId val="-178093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7809380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8106018523194"/>
          <c:y val="9.2434361619328789E-2"/>
          <c:w val="0.73195676313429836"/>
          <c:h val="0.7497538971843060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4633A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121-442D-B593-FE058722A5C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121-442D-B593-FE058722A5C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121-442D-B593-FE058722A5C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121-442D-B593-FE058722A5CF}"/>
              </c:ext>
            </c:extLst>
          </c:dPt>
          <c:dLbls>
            <c:dLbl>
              <c:idx val="0"/>
              <c:layout>
                <c:manualLayout>
                  <c:x val="-5.8377352011392677E-3"/>
                  <c:y val="-6.580878896948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121-442D-B593-FE058722A5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659058084455146E-2"/>
                  <c:y val="-6.83820656515232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493,4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21-442D-B593-FE058722A5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121-442D-B593-FE058722A5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88888888888889E-2"/>
                  <c:y val="-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21-442D-B593-FE058722A5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Лист1!$A$20:$A$21</c:f>
              <c:strCache>
                <c:ptCount val="2"/>
                <c:pt idx="0">
                  <c:v>план на 2022 рік</c:v>
                </c:pt>
                <c:pt idx="1">
                  <c:v>факт на 01.01.2023</c:v>
                </c:pt>
              </c:strCache>
            </c:strRef>
          </c:cat>
          <c:val>
            <c:numRef>
              <c:f>Лист1!$B$20:$B$21</c:f>
              <c:numCache>
                <c:formatCode>General</c:formatCode>
                <c:ptCount val="2"/>
                <c:pt idx="0" formatCode="0.0">
                  <c:v>493.4</c:v>
                </c:pt>
                <c:pt idx="1">
                  <c:v>493.4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21-442D-B593-FE058722A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-1633974960"/>
        <c:axId val="-1633972784"/>
        <c:axId val="0"/>
      </c:bar3DChart>
      <c:catAx>
        <c:axId val="-163397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633972784"/>
        <c:crosses val="autoZero"/>
        <c:auto val="1"/>
        <c:lblAlgn val="ctr"/>
        <c:lblOffset val="100"/>
        <c:noMultiLvlLbl val="0"/>
      </c:catAx>
      <c:valAx>
        <c:axId val="-16339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63397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853112414414122E-2"/>
          <c:y val="5.3625306202814846E-2"/>
          <c:w val="0.92388096065920255"/>
          <c:h val="0.836668017863515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bg2">
                  <a:lumMod val="9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D69-4E99-9268-9EFD9EFE16E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D69-4E99-9268-9EFD9EFE16E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D69-4E99-9268-9EFD9EFE16E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D69-4E99-9268-9EFD9EFE16E4}"/>
              </c:ext>
            </c:extLst>
          </c:dPt>
          <c:dLbls>
            <c:dLbl>
              <c:idx val="0"/>
              <c:layout>
                <c:manualLayout>
                  <c:x val="3.6533014712655604E-2"/>
                  <c:y val="-6.4827559936293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69-4E99-9268-9EFD9EFE16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282468499391303E-2"/>
                  <c:y val="-6.23731755554022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509,7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69-4E99-9268-9EFD9EFE16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440621274548297E-2"/>
                  <c:y val="-4.98449022621723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2 626,2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D69-4E99-9268-9EFD9EFE16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88888888888889E-2"/>
                  <c:y val="-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69-4E99-9268-9EFD9EFE16E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Лист1!$A$19:$A$21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Лист1!$B$19:$B$21</c:f>
              <c:numCache>
                <c:formatCode>0.0</c:formatCode>
                <c:ptCount val="3"/>
                <c:pt idx="0">
                  <c:v>1266.9000000000001</c:v>
                </c:pt>
                <c:pt idx="1">
                  <c:v>1509.7</c:v>
                </c:pt>
                <c:pt idx="2">
                  <c:v>2626.2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69-4E99-9268-9EFD9EFE1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33980944"/>
        <c:axId val="-1633979312"/>
        <c:axId val="0"/>
      </c:bar3DChart>
      <c:catAx>
        <c:axId val="-16339809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-1633979312"/>
        <c:crosses val="autoZero"/>
        <c:auto val="0"/>
        <c:lblAlgn val="ctr"/>
        <c:lblOffset val="100"/>
        <c:noMultiLvlLbl val="0"/>
      </c:catAx>
      <c:valAx>
        <c:axId val="-163397931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-163398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44633A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368-448E-BBC0-83CF05BE5FC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368-448E-BBC0-83CF05BE5FC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368-448E-BBC0-83CF05BE5FC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368-448E-BBC0-83CF05BE5FC9}"/>
              </c:ext>
            </c:extLst>
          </c:dPt>
          <c:dLbls>
            <c:dLbl>
              <c:idx val="0"/>
              <c:layout>
                <c:manualLayout>
                  <c:x val="2.3883846015921657E-3"/>
                  <c:y val="-6.835948822918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368-448E-BBC0-83CF05BE5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330852127541385E-2"/>
                  <c:y val="-5.53417314722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368-448E-BBC0-83CF05BE5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777251070551E-2"/>
                  <c:y val="-2.458358929835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368-448E-BBC0-83CF05BE5F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88888888888889E-2"/>
                  <c:y val="-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368-448E-BBC0-83CF05BE5F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Лист1!$A$20:$A$22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Лист1!$B$20:$B$22</c:f>
              <c:numCache>
                <c:formatCode>0.0</c:formatCode>
                <c:ptCount val="3"/>
                <c:pt idx="0">
                  <c:v>161.9</c:v>
                </c:pt>
                <c:pt idx="1">
                  <c:v>184.5</c:v>
                </c:pt>
                <c:pt idx="2">
                  <c:v>185.3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68-448E-BBC0-83CF05BE5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33977136"/>
        <c:axId val="-1633974416"/>
        <c:axId val="0"/>
      </c:bar3DChart>
      <c:catAx>
        <c:axId val="-16339771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uk-UA"/>
          </a:p>
        </c:txPr>
        <c:crossAx val="-1633974416"/>
        <c:crosses val="autoZero"/>
        <c:auto val="0"/>
        <c:lblAlgn val="ctr"/>
        <c:lblOffset val="100"/>
        <c:noMultiLvlLbl val="0"/>
      </c:catAx>
      <c:valAx>
        <c:axId val="-163397441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uk-UA"/>
          </a:p>
        </c:txPr>
        <c:crossAx val="-1633977136"/>
        <c:crosses val="autoZero"/>
        <c:crossBetween val="between"/>
      </c:valAx>
      <c:spPr>
        <a:noFill/>
        <a:ln w="25391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E3A-484D-B5A4-76786B77B4F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E3A-484D-B5A4-76786B77B4F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E3A-484D-B5A4-76786B77B4F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E3A-484D-B5A4-76786B77B4F8}"/>
              </c:ext>
            </c:extLst>
          </c:dPt>
          <c:dLbls>
            <c:dLbl>
              <c:idx val="0"/>
              <c:layout>
                <c:manualLayout>
                  <c:x val="1.6666678822897574E-2"/>
                  <c:y val="-4.84008913216340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E3A-484D-B5A4-76786B77B4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803781033265969E-2"/>
                  <c:y val="-4.7058147948226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3A-484D-B5A4-76786B77B4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583077678458019E-2"/>
                  <c:y val="-5.661816218947755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488,0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3A-484D-B5A4-76786B77B4F8}"/>
                </c:ext>
                <c:ext xmlns:c15="http://schemas.microsoft.com/office/drawing/2012/chart" uri="{CE6537A1-D6FC-4f65-9D91-7224C49458BB}">
                  <c15:layout>
                    <c:manualLayout>
                      <c:w val="0.10897963922661381"/>
                      <c:h val="7.449008933647893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888888888888889E-2"/>
                  <c:y val="-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E3A-484D-B5A4-76786B77B4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Лист1!$A$20:$A$22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Лист1!$B$20:$B$22</c:f>
              <c:numCache>
                <c:formatCode>0.0</c:formatCode>
                <c:ptCount val="3"/>
                <c:pt idx="0" formatCode="General">
                  <c:v>376.8</c:v>
                </c:pt>
                <c:pt idx="1">
                  <c:v>456.9</c:v>
                </c:pt>
                <c:pt idx="2">
                  <c:v>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3A-484D-B5A4-76786B77B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33972240"/>
        <c:axId val="-1633978224"/>
        <c:axId val="0"/>
      </c:bar3DChart>
      <c:catAx>
        <c:axId val="-1633972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uk-UA"/>
          </a:p>
        </c:txPr>
        <c:crossAx val="-1633978224"/>
        <c:crosses val="autoZero"/>
        <c:auto val="0"/>
        <c:lblAlgn val="ctr"/>
        <c:lblOffset val="100"/>
        <c:noMultiLvlLbl val="0"/>
      </c:catAx>
      <c:valAx>
        <c:axId val="-1633978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uk-UA"/>
          </a:p>
        </c:txPr>
        <c:crossAx val="-1633972240"/>
        <c:crosses val="autoZero"/>
        <c:crossBetween val="between"/>
      </c:valAx>
      <c:spPr>
        <a:noFill/>
        <a:ln w="25364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0.20698</cdr:x>
      <cdr:y>0.2523</cdr:y>
    </cdr:from>
    <cdr:to>
      <cdr:x>0.37179</cdr:x>
      <cdr:y>0.3027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90390" y="1714387"/>
          <a:ext cx="1186764" cy="34246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dirty="0" smtClean="0">
              <a:solidFill>
                <a:schemeClr val="tx1"/>
              </a:solidFill>
            </a:rPr>
            <a:t>+17,5%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0.60393</cdr:x>
      <cdr:y>0.33631</cdr:y>
    </cdr:from>
    <cdr:to>
      <cdr:x>0.73211</cdr:x>
      <cdr:y>0.39436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13014" y="1525369"/>
          <a:ext cx="533373" cy="26329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-18,1%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0.58364</cdr:x>
      <cdr:y>0.53064</cdr:y>
    </cdr:from>
    <cdr:to>
      <cdr:x>0.72182</cdr:x>
      <cdr:y>0.58532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02646" y="3605705"/>
          <a:ext cx="995007" cy="37155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+50,7</a:t>
          </a:r>
          <a:r>
            <a:rPr lang="uk-UA" sz="15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uk-UA" sz="15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0.33114</cdr:x>
      <cdr:y>0.29748</cdr:y>
    </cdr:from>
    <cdr:to>
      <cdr:x>0.47636</cdr:x>
      <cdr:y>0.36324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2618014" y="824367"/>
          <a:ext cx="1148135" cy="18223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0.59201</cdr:x>
      <cdr:y>0.09513</cdr:y>
    </cdr:from>
    <cdr:to>
      <cdr:x>0.73255</cdr:x>
      <cdr:y>0.34902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4680520" y="263610"/>
          <a:ext cx="1111134" cy="70356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0.3492</cdr:x>
      <cdr:y>0.39549</cdr:y>
    </cdr:from>
    <cdr:to>
      <cdr:x>0.4583</cdr:x>
      <cdr:y>0.53896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60800" y="1095966"/>
          <a:ext cx="862563" cy="39757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+13,8</a:t>
          </a:r>
          <a:r>
            <a:rPr lang="uk-UA" sz="1600" b="1" dirty="0" smtClean="0"/>
            <a:t>%</a:t>
          </a:r>
          <a:endParaRPr lang="uk-UA" sz="1600" b="1" dirty="0"/>
        </a:p>
      </cdr:txBody>
    </cdr:sp>
  </cdr:relSizeAnchor>
  <cdr:relSizeAnchor xmlns:cdr="http://schemas.openxmlformats.org/drawingml/2006/chartDrawing">
    <cdr:from>
      <cdr:x>0.60459</cdr:x>
      <cdr:y>0.38055</cdr:y>
    </cdr:from>
    <cdr:to>
      <cdr:x>0.71952</cdr:x>
      <cdr:y>0.51865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779995" y="1054561"/>
          <a:ext cx="908637" cy="38269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 smtClean="0"/>
            <a:t>+</a:t>
          </a:r>
          <a:r>
            <a:rPr lang="en-US" sz="1600" b="1" dirty="0" smtClean="0"/>
            <a:t>75,7</a:t>
          </a:r>
          <a:r>
            <a:rPr lang="uk-UA" sz="1600" b="1" dirty="0" smtClean="0"/>
            <a:t>%</a:t>
          </a:r>
          <a:endParaRPr lang="uk-UA" sz="16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0.3509</cdr:x>
      <cdr:y>0.25612</cdr:y>
    </cdr:from>
    <cdr:to>
      <cdr:x>0.4747</cdr:x>
      <cdr:y>0.38177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3138897" y="698099"/>
          <a:ext cx="1107415" cy="3424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0.57106</cdr:x>
      <cdr:y>0.19402</cdr:y>
    </cdr:from>
    <cdr:to>
      <cdr:x>0.7042</cdr:x>
      <cdr:y>0.27778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5108248" y="528837"/>
          <a:ext cx="1190964" cy="2283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0.37786</cdr:x>
      <cdr:y>0.41257</cdr:y>
    </cdr:from>
    <cdr:to>
      <cdr:x>0.46166</cdr:x>
      <cdr:y>0.5489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80056" y="1124537"/>
          <a:ext cx="749625" cy="37159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6,6</a:t>
          </a: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0.59521</cdr:x>
      <cdr:y>0.38219</cdr:y>
    </cdr:from>
    <cdr:to>
      <cdr:x>0.68697</cdr:x>
      <cdr:y>0.53127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24272" y="1041737"/>
          <a:ext cx="820806" cy="40634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+3,6</a:t>
          </a: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0.1734</cdr:x>
      <cdr:y>0.1696</cdr:y>
    </cdr:from>
    <cdr:to>
      <cdr:x>0.42423</cdr:x>
      <cdr:y>0.27164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7464" y="1127133"/>
          <a:ext cx="1978089" cy="67814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50" b="1" dirty="0" smtClean="0"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uk-UA" sz="1650" b="1" dirty="0" smtClean="0">
              <a:latin typeface="Arial" panose="020B0604020202020204" pitchFamily="34" charset="0"/>
              <a:cs typeface="Arial" panose="020B0604020202020204" pitchFamily="34" charset="0"/>
            </a:rPr>
            <a:t>130,5% з трансфертами </a:t>
          </a:r>
          <a:endParaRPr lang="uk-UA" sz="165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0.43064</cdr:x>
      <cdr:y>0.13428</cdr:y>
    </cdr:from>
    <cdr:to>
      <cdr:x>0.65252</cdr:x>
      <cdr:y>0.50346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2880320" y="456735"/>
          <a:ext cx="1484039" cy="125572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95000"/>
              <a:lumOff val="5000"/>
            </a:schemeClr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0.23685</cdr:x>
      <cdr:y>0.0399</cdr:y>
    </cdr:from>
    <cdr:to>
      <cdr:x>0.5387</cdr:x>
      <cdr:y>0.21326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84176" y="135730"/>
          <a:ext cx="2018917" cy="58966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106,2%, </a:t>
          </a:r>
        </a:p>
        <a:p xmlns:a="http://schemas.openxmlformats.org/drawingml/2006/main"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(+219,3 млн грн)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0.45394</cdr:x>
      <cdr:y>0.16511</cdr:y>
    </cdr:from>
    <cdr:to>
      <cdr:x>0.64996</cdr:x>
      <cdr:y>0.6421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1941187" y="369279"/>
          <a:ext cx="838200" cy="10668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95000"/>
              <a:lumOff val="5000"/>
            </a:schemeClr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0.53688</cdr:x>
      <cdr:y>0.01996</cdr:y>
    </cdr:from>
    <cdr:to>
      <cdr:x>0.84174</cdr:x>
      <cdr:y>0.21534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923396" y="66883"/>
          <a:ext cx="2227847" cy="65465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42,4% </a:t>
          </a:r>
        </a:p>
        <a:p xmlns:a="http://schemas.openxmlformats.org/drawingml/2006/main">
          <a:pPr algn="ctr"/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(-163,9 млн грн)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0.47932</cdr:x>
      <cdr:y>0.32981</cdr:y>
    </cdr:from>
    <cdr:to>
      <cdr:x>0.6215</cdr:x>
      <cdr:y>0.33959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796636" y="740296"/>
          <a:ext cx="1126218" cy="2195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95000"/>
              <a:lumOff val="5000"/>
            </a:schemeClr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0.51186</cdr:x>
      <cdr:y>0.14495</cdr:y>
    </cdr:from>
    <cdr:to>
      <cdr:x>0.60765</cdr:x>
      <cdr:y>0.28345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54389" y="325353"/>
          <a:ext cx="758764" cy="31088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100,0%,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0.35133</cdr:x>
      <cdr:y>0.45566</cdr:y>
    </cdr:from>
    <cdr:to>
      <cdr:x>0.48763</cdr:x>
      <cdr:y>0.49489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2620196" y="1454886"/>
          <a:ext cx="1016505" cy="1252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0.60675</cdr:x>
      <cdr:y>0.2357</cdr:y>
    </cdr:from>
    <cdr:to>
      <cdr:x>0.74305</cdr:x>
      <cdr:y>0.43182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2713757" y="457883"/>
          <a:ext cx="609607" cy="38099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0.36351</cdr:x>
      <cdr:y>0.62795</cdr:y>
    </cdr:from>
    <cdr:to>
      <cdr:x>0.50366</cdr:x>
      <cdr:y>0.74815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25842" y="1219883"/>
          <a:ext cx="626837" cy="23350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600" b="1" dirty="0" smtClean="0"/>
            <a:t>+</a:t>
          </a:r>
          <a:r>
            <a:rPr lang="en-US" sz="1600" b="1" dirty="0" smtClean="0"/>
            <a:t>19,2</a:t>
          </a:r>
          <a:r>
            <a:rPr lang="uk-UA" sz="1600" b="1" dirty="0" smtClean="0"/>
            <a:t>%</a:t>
          </a:r>
          <a:endParaRPr lang="uk-UA" sz="1600" b="1" dirty="0"/>
        </a:p>
      </cdr:txBody>
    </cdr:sp>
  </cdr:relSizeAnchor>
  <cdr:relSizeAnchor xmlns:cdr="http://schemas.openxmlformats.org/drawingml/2006/chartDrawing">
    <cdr:from>
      <cdr:x>0.62379</cdr:x>
      <cdr:y>0.49643</cdr:y>
    </cdr:from>
    <cdr:to>
      <cdr:x>0.76869</cdr:x>
      <cdr:y>0.62551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789964" y="964396"/>
          <a:ext cx="648081" cy="25075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b="1" dirty="0" smtClean="0"/>
            <a:t>+</a:t>
          </a:r>
          <a:r>
            <a:rPr lang="en-US" sz="1600" b="1" dirty="0" smtClean="0"/>
            <a:t>74,0</a:t>
          </a:r>
          <a:r>
            <a:rPr lang="uk-UA" sz="1600" b="1" dirty="0" smtClean="0"/>
            <a:t>%</a:t>
          </a:r>
          <a:endParaRPr lang="uk-UA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0.36135</cdr:x>
      <cdr:y>0.27401</cdr:y>
    </cdr:from>
    <cdr:to>
      <cdr:x>0.49366</cdr:x>
      <cdr:y>0.57652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639272" y="534082"/>
          <a:ext cx="600225" cy="5896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0.57428</cdr:x>
      <cdr:y>0.23491</cdr:y>
    </cdr:from>
    <cdr:to>
      <cdr:x>0.72043</cdr:x>
      <cdr:y>0.25374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2605239" y="457882"/>
          <a:ext cx="662977" cy="366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0.58605</cdr:x>
      <cdr:y>0.30829</cdr:y>
    </cdr:from>
    <cdr:to>
      <cdr:x>0.70518</cdr:x>
      <cdr:y>0.41956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2658606" y="600916"/>
          <a:ext cx="540434" cy="2168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en-US" sz="1400" b="1" dirty="0" smtClean="0"/>
            <a:t>+0,4</a:t>
          </a:r>
          <a:r>
            <a:rPr lang="uk-UA" sz="1400" b="1" dirty="0" smtClean="0"/>
            <a:t>%</a:t>
          </a:r>
          <a:endParaRPr lang="uk-UA" sz="1400" b="1" dirty="0"/>
        </a:p>
      </cdr:txBody>
    </cdr:sp>
  </cdr:relSizeAnchor>
  <cdr:relSizeAnchor xmlns:cdr="http://schemas.openxmlformats.org/drawingml/2006/chartDrawing">
    <cdr:from>
      <cdr:x>0.35929</cdr:x>
      <cdr:y>0.55514</cdr:y>
    </cdr:from>
    <cdr:to>
      <cdr:x>0.5</cdr:x>
      <cdr:y>0.69341</cdr:y>
    </cdr:to>
    <cdr:sp macro="" textlink="">
      <cdr:nvSpPr>
        <cdr:cNvPr id="8" name="Прямоугольник 7"/>
        <cdr:cNvSpPr/>
      </cdr:nvSpPr>
      <cdr:spPr bwMode="auto">
        <a:xfrm xmlns:a="http://schemas.openxmlformats.org/drawingml/2006/main">
          <a:off x="1629921" y="1082050"/>
          <a:ext cx="638331" cy="2695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en-US" sz="1400" b="1" dirty="0" smtClean="0"/>
            <a:t>+14,0</a:t>
          </a:r>
          <a:r>
            <a:rPr lang="uk-UA" sz="1400" b="1" dirty="0" smtClean="0"/>
            <a:t>%</a:t>
          </a:r>
          <a:endParaRPr lang="uk-UA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0.56649</cdr:x>
      <cdr:y>0.11906</cdr:y>
    </cdr:from>
    <cdr:to>
      <cdr:x>0.71958</cdr:x>
      <cdr:y>0.18907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4032447" y="388254"/>
          <a:ext cx="1089742" cy="2283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95000"/>
              <a:lumOff val="5000"/>
            </a:schemeClr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0.32799</cdr:x>
      <cdr:y>0.35517</cdr:y>
    </cdr:from>
    <cdr:to>
      <cdr:x>0.45521</cdr:x>
      <cdr:y>0.45696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34754" y="1158270"/>
          <a:ext cx="905606" cy="33195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+21,3</a:t>
          </a: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0.57661</cdr:x>
      <cdr:y>0.24239</cdr:y>
    </cdr:from>
    <cdr:to>
      <cdr:x>0.70811</cdr:x>
      <cdr:y>0.36548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04455" y="790476"/>
          <a:ext cx="936104" cy="40141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+6,8</a:t>
          </a: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0.32749</cdr:x>
      <cdr:y>0.19823</cdr:y>
    </cdr:from>
    <cdr:to>
      <cdr:x>0.46534</cdr:x>
      <cdr:y>0.30324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2331190" y="646460"/>
          <a:ext cx="981259" cy="34245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95000"/>
              <a:lumOff val="5000"/>
            </a:schemeClr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0.37758</cdr:x>
      <cdr:y>0.33986</cdr:y>
    </cdr:from>
    <cdr:to>
      <cdr:x>0.51479</cdr:x>
      <cdr:y>0.44396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467880" y="746321"/>
          <a:ext cx="5334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0.5932</cdr:x>
      <cdr:y>0.23576</cdr:y>
    </cdr:from>
    <cdr:to>
      <cdr:x>0.75</cdr:x>
      <cdr:y>0.37386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2306080" y="517721"/>
          <a:ext cx="609600" cy="3032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</cdr:cxnSp>
  </cdr:relSizeAnchor>
  <cdr:relSizeAnchor xmlns:cdr="http://schemas.openxmlformats.org/drawingml/2006/chartDrawing">
    <cdr:from>
      <cdr:x>0.34094</cdr:x>
      <cdr:y>0.5</cdr:y>
    </cdr:from>
    <cdr:to>
      <cdr:x>0.5</cdr:x>
      <cdr:y>0.59838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25422" y="1097973"/>
          <a:ext cx="618354" cy="21603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anose="020B0604020202020204" pitchFamily="34" charset="0"/>
              <a:cs typeface="Arial" panose="020B0604020202020204" pitchFamily="34" charset="0"/>
            </a:rPr>
            <a:t>+8,7</a:t>
          </a:r>
          <a:r>
            <a:rPr lang="uk-UA" sz="10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uk-UA" sz="1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0.60966</cdr:x>
      <cdr:y>0.40247</cdr:y>
    </cdr:from>
    <cdr:to>
      <cdr:x>0.77636</cdr:x>
      <cdr:y>0.5168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70076" y="883812"/>
          <a:ext cx="648055" cy="25106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000" b="1" dirty="0" smtClean="0">
              <a:latin typeface="Arial" panose="020B0604020202020204" pitchFamily="34" charset="0"/>
              <a:cs typeface="Arial" panose="020B0604020202020204" pitchFamily="34" charset="0"/>
            </a:rPr>
            <a:t>+3</a:t>
          </a:r>
          <a:r>
            <a:rPr lang="en-US" sz="1000" b="1" dirty="0" smtClean="0">
              <a:latin typeface="Arial" panose="020B0604020202020204" pitchFamily="34" charset="0"/>
              <a:cs typeface="Arial" panose="020B0604020202020204" pitchFamily="34" charset="0"/>
            </a:rPr>
            <a:t>3,9</a:t>
          </a:r>
          <a:r>
            <a:rPr lang="uk-UA" sz="10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uk-UA" sz="1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925"/>
          </a:xfrm>
          <a:prstGeom prst="rect">
            <a:avLst/>
          </a:prstGeom>
        </p:spPr>
        <p:txBody>
          <a:bodyPr vert="horz" lIns="53145" tIns="26572" rIns="53145" bIns="26572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179" y="0"/>
            <a:ext cx="2918831" cy="493925"/>
          </a:xfrm>
          <a:prstGeom prst="rect">
            <a:avLst/>
          </a:prstGeom>
        </p:spPr>
        <p:txBody>
          <a:bodyPr vert="horz" lIns="53145" tIns="26572" rIns="53145" bIns="26572" rtlCol="0"/>
          <a:lstStyle>
            <a:lvl1pPr algn="r">
              <a:defRPr sz="700"/>
            </a:lvl1pPr>
          </a:lstStyle>
          <a:p>
            <a:fld id="{AD5B0F8C-5DBF-4B1A-8CBD-670C6CFE6B8E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388"/>
            <a:ext cx="2918831" cy="493925"/>
          </a:xfrm>
          <a:prstGeom prst="rect">
            <a:avLst/>
          </a:prstGeom>
        </p:spPr>
        <p:txBody>
          <a:bodyPr vert="horz" lIns="53145" tIns="26572" rIns="53145" bIns="26572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179" y="9372388"/>
            <a:ext cx="2918831" cy="493925"/>
          </a:xfrm>
          <a:prstGeom prst="rect">
            <a:avLst/>
          </a:prstGeom>
        </p:spPr>
        <p:txBody>
          <a:bodyPr vert="horz" lIns="53145" tIns="26572" rIns="53145" bIns="26572" rtlCol="0" anchor="b"/>
          <a:lstStyle>
            <a:lvl1pPr algn="r">
              <a:defRPr sz="700"/>
            </a:lvl1pPr>
          </a:lstStyle>
          <a:p>
            <a:fld id="{DD82AA6C-99AD-4998-8168-0CB45CDD3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0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925"/>
          </a:xfrm>
          <a:prstGeom prst="rect">
            <a:avLst/>
          </a:prstGeom>
        </p:spPr>
        <p:txBody>
          <a:bodyPr vert="horz" lIns="53145" tIns="26572" rIns="53145" bIns="26572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179" y="0"/>
            <a:ext cx="2918831" cy="493925"/>
          </a:xfrm>
          <a:prstGeom prst="rect">
            <a:avLst/>
          </a:prstGeom>
        </p:spPr>
        <p:txBody>
          <a:bodyPr vert="horz" lIns="53145" tIns="26572" rIns="53145" bIns="26572" rtlCol="0"/>
          <a:lstStyle>
            <a:lvl1pPr algn="r">
              <a:defRPr sz="700"/>
            </a:lvl1pPr>
          </a:lstStyle>
          <a:p>
            <a:fld id="{7D61C0BC-8693-416C-898D-43BC2B04417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33488"/>
            <a:ext cx="5926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145" tIns="26572" rIns="53145" bIns="265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698"/>
            <a:ext cx="5388610" cy="3884327"/>
          </a:xfrm>
          <a:prstGeom prst="rect">
            <a:avLst/>
          </a:prstGeom>
        </p:spPr>
        <p:txBody>
          <a:bodyPr vert="horz" lIns="53145" tIns="26572" rIns="53145" bIns="2657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388"/>
            <a:ext cx="2918831" cy="493925"/>
          </a:xfrm>
          <a:prstGeom prst="rect">
            <a:avLst/>
          </a:prstGeom>
        </p:spPr>
        <p:txBody>
          <a:bodyPr vert="horz" lIns="53145" tIns="26572" rIns="53145" bIns="26572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179" y="9372388"/>
            <a:ext cx="2918831" cy="493925"/>
          </a:xfrm>
          <a:prstGeom prst="rect">
            <a:avLst/>
          </a:prstGeom>
        </p:spPr>
        <p:txBody>
          <a:bodyPr vert="horz" lIns="53145" tIns="26572" rIns="53145" bIns="26572" rtlCol="0" anchor="b"/>
          <a:lstStyle>
            <a:lvl1pPr algn="r">
              <a:defRPr sz="700"/>
            </a:lvl1pPr>
          </a:lstStyle>
          <a:p>
            <a:fld id="{CBB3E121-790B-4AA1-9D42-E8C3E144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599395"/>
          </a:xfrm>
        </p:spPr>
        <p:txBody>
          <a:bodyPr lIns="0" tIns="0" rIns="0" bIns="0"/>
          <a:lstStyle>
            <a:lvl1pPr>
              <a:defRPr sz="389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78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chart" Target="../charts/chart2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facebook.com/687655051348628/-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.gov.ua/organization/departament-finansovoyi-polityky-cherkaskoyi-miskoyi-rady" TargetMode="External"/><Relationship Id="rId5" Type="http://schemas.openxmlformats.org/officeDocument/2006/relationships/hyperlink" Target="http://chmr.gov.ua/ua/text.php?s=33&amp;s1=368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1.png"/><Relationship Id="rId7" Type="http://schemas.openxmlformats.org/officeDocument/2006/relationships/chart" Target="../charts/chart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850" y="1228315"/>
            <a:ext cx="7439359" cy="5533430"/>
          </a:xfrm>
          <a:prstGeom prst="roundRect">
            <a:avLst/>
          </a:prstGeom>
          <a:ln w="92075">
            <a:solidFill>
              <a:srgbClr val="51652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65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FIHOEA+Montserrat ExtraBold"/>
              </a:rPr>
              <a:t>Виконання </a:t>
            </a:r>
            <a:br>
              <a:rPr lang="ru-RU" sz="65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FIHOEA+Montserrat ExtraBold"/>
              </a:rPr>
            </a:br>
            <a:r>
              <a:rPr lang="ru-RU" sz="65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FIHOEA+Montserrat ExtraBold"/>
              </a:rPr>
              <a:t>бюджету</a:t>
            </a:r>
          </a:p>
          <a:p>
            <a:pPr algn="ctr"/>
            <a:r>
              <a:rPr lang="ru-RU" sz="65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FIHOEA+Montserrat ExtraBold"/>
              </a:rPr>
              <a:t>Черкаської</a:t>
            </a:r>
            <a:r>
              <a:rPr lang="ru-RU" sz="65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FIHOEA+Montserrat ExtraBold"/>
              </a:rPr>
              <a:t> </a:t>
            </a:r>
            <a:br>
              <a:rPr lang="ru-RU" sz="65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FIHOEA+Montserrat ExtraBold"/>
              </a:rPr>
            </a:br>
            <a:r>
              <a:rPr lang="ru-RU" sz="65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FIHOEA+Montserrat ExtraBold"/>
              </a:rPr>
              <a:t>міської</a:t>
            </a:r>
            <a:r>
              <a:rPr lang="ru-RU" sz="65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FIHOEA+Montserrat ExtraBold"/>
              </a:rPr>
              <a:t> ТГ за 2022  </a:t>
            </a:r>
            <a:r>
              <a:rPr lang="ru-RU" sz="65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FIHOEA+Montserrat ExtraBold"/>
              </a:rPr>
              <a:t>рік</a:t>
            </a:r>
            <a:endParaRPr sz="6500" b="1" spc="54" dirty="0">
              <a:solidFill>
                <a:schemeClr val="accent3">
                  <a:lumMod val="50000"/>
                </a:schemeClr>
              </a:solidFill>
              <a:latin typeface="+mj-lt"/>
              <a:cs typeface="JSTMRP+Poppins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6348" y="7758259"/>
            <a:ext cx="540138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400" b="1" spc="58" dirty="0" smtClean="0">
                <a:solidFill>
                  <a:srgbClr val="014920"/>
                </a:solidFill>
                <a:cs typeface="WRCMMB+Poppins Bold"/>
              </a:rPr>
              <a:t>Департамент </a:t>
            </a:r>
            <a:r>
              <a:rPr lang="ru-RU" sz="2400" b="1" spc="58" dirty="0" err="1" smtClean="0">
                <a:solidFill>
                  <a:srgbClr val="014920"/>
                </a:solidFill>
                <a:cs typeface="WRCMMB+Poppins Bold"/>
              </a:rPr>
              <a:t>фінансової</a:t>
            </a:r>
            <a:r>
              <a:rPr lang="ru-RU" sz="2400" b="1" spc="58" dirty="0" smtClean="0">
                <a:solidFill>
                  <a:srgbClr val="014920"/>
                </a:solidFill>
                <a:cs typeface="WRCMMB+Poppins Bold"/>
              </a:rPr>
              <a:t> політики </a:t>
            </a:r>
            <a:r>
              <a:rPr lang="ru-RU" sz="2400" b="1" spc="58" dirty="0" err="1" smtClean="0">
                <a:solidFill>
                  <a:srgbClr val="014920"/>
                </a:solidFill>
                <a:cs typeface="WRCMMB+Poppins Bold"/>
              </a:rPr>
              <a:t>Черкаської</a:t>
            </a:r>
            <a:r>
              <a:rPr lang="ru-RU" sz="2400" b="1" spc="58" dirty="0" smtClean="0">
                <a:solidFill>
                  <a:srgbClr val="014920"/>
                </a:solidFill>
                <a:cs typeface="WRCMMB+Poppins Bold"/>
              </a:rPr>
              <a:t> </a:t>
            </a:r>
            <a:r>
              <a:rPr lang="ru-RU" sz="2400" b="1" spc="58" dirty="0" err="1" smtClean="0">
                <a:solidFill>
                  <a:srgbClr val="014920"/>
                </a:solidFill>
                <a:cs typeface="WRCMMB+Poppins Bold"/>
              </a:rPr>
              <a:t>міської</a:t>
            </a:r>
            <a:r>
              <a:rPr lang="ru-RU" sz="2400" b="1" spc="58" dirty="0" smtClean="0">
                <a:solidFill>
                  <a:srgbClr val="014920"/>
                </a:solidFill>
                <a:cs typeface="WRCMMB+Poppins Bold"/>
              </a:rPr>
              <a:t> ради</a:t>
            </a:r>
            <a:endParaRPr lang="ru-RU" sz="2400" b="1" spc="58" dirty="0">
              <a:solidFill>
                <a:srgbClr val="014920"/>
              </a:solidFill>
              <a:cs typeface="WRCMMB+Poppins Bol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14" y="5251622"/>
            <a:ext cx="4635900" cy="3326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2088" y="1216692"/>
            <a:ext cx="4230513" cy="3967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4545" y="5213911"/>
            <a:ext cx="4896053" cy="3658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614" y="1452468"/>
            <a:ext cx="4635900" cy="3557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449518"/>
            <a:ext cx="18288000" cy="1824782"/>
          </a:xfrm>
          <a:prstGeom prst="rect">
            <a:avLst/>
          </a:prstGeom>
          <a:solidFill>
            <a:srgbClr val="44633A"/>
          </a:solidFill>
          <a:ln>
            <a:solidFill>
              <a:srgbClr val="446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object 2"/>
          <p:cNvGrpSpPr/>
          <p:nvPr/>
        </p:nvGrpSpPr>
        <p:grpSpPr>
          <a:xfrm>
            <a:off x="503040" y="509439"/>
            <a:ext cx="17569951" cy="1537255"/>
            <a:chOff x="277368" y="0"/>
            <a:chExt cx="8615680" cy="1176655"/>
          </a:xfrm>
        </p:grpSpPr>
        <p:sp>
          <p:nvSpPr>
            <p:cNvPr id="13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5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6" name="object 6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7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9304" y="567990"/>
            <a:ext cx="12457383" cy="1401566"/>
          </a:xfrm>
          <a:prstGeom prst="rect">
            <a:avLst/>
          </a:prstGeom>
        </p:spPr>
        <p:txBody>
          <a:bodyPr vert="horz" wrap="square" lIns="0" tIns="79911" rIns="0" bIns="0" rtlCol="0">
            <a:spAutoFit/>
          </a:bodyPr>
          <a:lstStyle/>
          <a:p>
            <a:pPr marL="18075" marR="7610" algn="ctr">
              <a:lnSpc>
                <a:spcPts val="3715"/>
              </a:lnSpc>
              <a:spcBef>
                <a:spcPts val="629"/>
              </a:spcBef>
            </a:pPr>
            <a:r>
              <a:rPr sz="3446" spc="-15" dirty="0"/>
              <a:t>Видатки</a:t>
            </a:r>
            <a:r>
              <a:rPr sz="3446" spc="15" dirty="0"/>
              <a:t> </a:t>
            </a:r>
            <a:r>
              <a:rPr sz="3446" spc="-15" dirty="0"/>
              <a:t>загального</a:t>
            </a:r>
            <a:r>
              <a:rPr sz="3446" spc="-60" dirty="0"/>
              <a:t> </a:t>
            </a:r>
            <a:r>
              <a:rPr sz="3446" spc="-7" dirty="0"/>
              <a:t>фонду </a:t>
            </a:r>
            <a:r>
              <a:rPr sz="3446" spc="-22" dirty="0"/>
              <a:t>бюджету</a:t>
            </a:r>
            <a:r>
              <a:rPr sz="3446" spc="22" dirty="0"/>
              <a:t> </a:t>
            </a:r>
            <a:r>
              <a:rPr sz="3446" spc="-7" dirty="0"/>
              <a:t>Черкаської </a:t>
            </a:r>
            <a:r>
              <a:rPr sz="3446" spc="-936" dirty="0"/>
              <a:t> </a:t>
            </a:r>
            <a:r>
              <a:rPr sz="3446" spc="-15" dirty="0"/>
              <a:t>міської</a:t>
            </a:r>
            <a:r>
              <a:rPr sz="3446" spc="-22" dirty="0"/>
              <a:t> </a:t>
            </a:r>
            <a:r>
              <a:rPr sz="3446" spc="-7" dirty="0"/>
              <a:t>ТГ</a:t>
            </a:r>
            <a:r>
              <a:rPr sz="3446" spc="-22" dirty="0"/>
              <a:t> </a:t>
            </a:r>
            <a:r>
              <a:rPr lang="uk-UA" sz="3446" spc="-22" dirty="0"/>
              <a:t>за 2020-2022 роки</a:t>
            </a:r>
            <a:endParaRPr sz="3446" dirty="0"/>
          </a:p>
          <a:p>
            <a:pPr algn="ctr">
              <a:lnSpc>
                <a:spcPts val="2891"/>
              </a:lnSpc>
            </a:pPr>
            <a:r>
              <a:rPr sz="2697" spc="-15" dirty="0"/>
              <a:t>(тис. </a:t>
            </a:r>
            <a:r>
              <a:rPr sz="2697" dirty="0"/>
              <a:t>грн)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141621"/>
              </p:ext>
            </p:extLst>
          </p:nvPr>
        </p:nvGraphicFramePr>
        <p:xfrm>
          <a:off x="1377351" y="2472854"/>
          <a:ext cx="15610468" cy="69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434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" name="object 2"/>
          <p:cNvGrpSpPr/>
          <p:nvPr/>
        </p:nvGrpSpPr>
        <p:grpSpPr>
          <a:xfrm>
            <a:off x="503040" y="509439"/>
            <a:ext cx="17569951" cy="1537255"/>
            <a:chOff x="277368" y="0"/>
            <a:chExt cx="8615680" cy="1176655"/>
          </a:xfrm>
        </p:grpSpPr>
        <p:sp>
          <p:nvSpPr>
            <p:cNvPr id="5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62339" y="603017"/>
            <a:ext cx="14113568" cy="115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Видатки 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спеціального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фонду </a:t>
            </a:r>
            <a:r>
              <a:rPr lang="ru-RU" sz="3446" b="1" spc="-1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бюджету </a:t>
            </a:r>
            <a:r>
              <a:rPr lang="ru-RU" sz="3446" b="1" spc="-15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Черкаської</a:t>
            </a:r>
            <a:r>
              <a:rPr lang="ru-RU" sz="3446" b="1" spc="-1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міської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ТГ </a:t>
            </a:r>
            <a:endParaRPr lang="ru-RU" sz="3446" b="1" spc="-15" dirty="0" smtClean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ru-RU" sz="3446" b="1" spc="-1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в 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розрізі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446" b="1" spc="-15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надходжень</a:t>
            </a:r>
            <a:r>
              <a:rPr lang="ru-RU" sz="3446" b="1" spc="-1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за 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2020-2022 роки (тис.грн)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25195"/>
              </p:ext>
            </p:extLst>
          </p:nvPr>
        </p:nvGraphicFramePr>
        <p:xfrm>
          <a:off x="661542" y="2256830"/>
          <a:ext cx="17051409" cy="365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44808"/>
              </p:ext>
            </p:extLst>
          </p:nvPr>
        </p:nvGraphicFramePr>
        <p:xfrm>
          <a:off x="661543" y="6195555"/>
          <a:ext cx="17051408" cy="353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967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7" name="object 2"/>
          <p:cNvGrpSpPr/>
          <p:nvPr/>
        </p:nvGrpSpPr>
        <p:grpSpPr>
          <a:xfrm>
            <a:off x="503040" y="509439"/>
            <a:ext cx="17569951" cy="1537255"/>
            <a:chOff x="277368" y="0"/>
            <a:chExt cx="8615680" cy="1176655"/>
          </a:xfrm>
        </p:grpSpPr>
        <p:sp>
          <p:nvSpPr>
            <p:cNvPr id="8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1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231232" y="755452"/>
            <a:ext cx="14058035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70" algn="ctr">
              <a:lnSpc>
                <a:spcPts val="3760"/>
              </a:lnSpc>
              <a:spcBef>
                <a:spcPts val="142"/>
              </a:spcBef>
            </a:pP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Структура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видатків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загального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фонду</a:t>
            </a:r>
          </a:p>
          <a:p>
            <a:pPr marL="48514" algn="ctr">
              <a:lnSpc>
                <a:spcPts val="3760"/>
              </a:lnSpc>
            </a:pP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за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головними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розпорядниками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коштів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, тис.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грн</a:t>
            </a:r>
            <a:endParaRPr lang="ru-RU" sz="3296" b="1" spc="-15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27070"/>
              </p:ext>
            </p:extLst>
          </p:nvPr>
        </p:nvGraphicFramePr>
        <p:xfrm>
          <a:off x="1173780" y="2386683"/>
          <a:ext cx="15664340" cy="7513614"/>
        </p:xfrm>
        <a:graphic>
          <a:graphicData uri="http://schemas.openxmlformats.org/drawingml/2006/table">
            <a:tbl>
              <a:tblPr/>
              <a:tblGrid>
                <a:gridCol w="5275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1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6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3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16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31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31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6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Найменування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рік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рік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рік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Питома вага головного розпорядника у загальній сумі видатків в 2022 році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Відхилення 2021 до 2020, 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Відхилення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2022 до 2021, 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Департамент управління справами та юридичного забезпечення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41 809,9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46 973,7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57 570,4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Департамент освіти та гуманітарної політики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1 116 441,0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1 422 040,7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1 461 325,4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52,6%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27,4%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Департамент охорони здоров'я та медичних послуг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298 224,8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134 747,2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189 656,7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-54,8%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40,8%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Департамент соціальної політики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128 260,9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133 410,1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193 501,0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45,0%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Служба у справах дітей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7 186,6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7 850,8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9 113,9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Департамент житлово-комунального комплексу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311 279,1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507 547,9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717 260,6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25,8%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63,1%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41,3%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Управління інспектування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7 640,4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10 300,5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11 564,3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34,8%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Департамент архітектури та містобудування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20 777,6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23 904,7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27 154,9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Упраління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державного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архітектурно-будівельного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контролю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5 620,7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5 934,5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6 763,4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Управління інформаційної політики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11 647,8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12 154,8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8 677,4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-28,6%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Департамент економіки та  розвитку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26 686,5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29 504,6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43 133,6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46,2%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7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Управління з питань державної реєстрації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23 787,7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14 212,2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9 650,7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-40,3%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-32,1%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38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Департамент "Центр надання адміністративних послуг" Черкаської міської ради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10 572,7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4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Департамент фінансової політики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105 630,1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121 177,2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33 177,6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-72,6%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47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Всього</a:t>
                      </a:r>
                    </a:p>
                  </a:txBody>
                  <a:tcPr marL="14270" marR="14270" marT="14270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2 104 993,0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2 469 759,0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2 779 122,4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12,5%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8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6" name="object 2"/>
          <p:cNvGrpSpPr/>
          <p:nvPr/>
        </p:nvGrpSpPr>
        <p:grpSpPr>
          <a:xfrm>
            <a:off x="503040" y="509439"/>
            <a:ext cx="17569951" cy="1891407"/>
            <a:chOff x="277368" y="0"/>
            <a:chExt cx="8615680" cy="1176655"/>
          </a:xfrm>
        </p:grpSpPr>
        <p:sp>
          <p:nvSpPr>
            <p:cNvPr id="7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0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1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912464" y="514197"/>
            <a:ext cx="146483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8668" marR="734399" algn="ctr">
              <a:lnSpc>
                <a:spcPts val="3760"/>
              </a:lnSpc>
              <a:spcBef>
                <a:spcPts val="584"/>
              </a:spcBef>
            </a:pP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Структура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видатків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загального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фонду  за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програмною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96" b="1" spc="-15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класифікацією</a:t>
            </a:r>
            <a:r>
              <a:rPr lang="ru-RU" sz="3296" b="1" spc="-1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(з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врахуванням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трансфертів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з державного та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обласного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29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бюджетів</a:t>
            </a:r>
            <a:r>
              <a:rPr lang="ru-RU" sz="329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) станом на </a:t>
            </a:r>
            <a:r>
              <a:rPr lang="ru-RU" sz="3296" b="1" spc="-1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01.01.2023</a:t>
            </a:r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081845"/>
              </p:ext>
            </p:extLst>
          </p:nvPr>
        </p:nvGraphicFramePr>
        <p:xfrm>
          <a:off x="656607" y="2947775"/>
          <a:ext cx="16403337" cy="687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573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" name="object 2"/>
          <p:cNvGrpSpPr/>
          <p:nvPr/>
        </p:nvGrpSpPr>
        <p:grpSpPr>
          <a:xfrm>
            <a:off x="503040" y="240607"/>
            <a:ext cx="17569951" cy="1806088"/>
            <a:chOff x="277368" y="0"/>
            <a:chExt cx="8615680" cy="1176655"/>
          </a:xfrm>
        </p:grpSpPr>
        <p:sp>
          <p:nvSpPr>
            <p:cNvPr id="5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62339" y="526052"/>
            <a:ext cx="141135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alt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видатків загального фонду </a:t>
            </a:r>
            <a:r>
              <a:rPr lang="uk-UA" alt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економічною </a:t>
            </a:r>
            <a:r>
              <a:rPr lang="uk-UA" alt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класифікацією (з </a:t>
            </a:r>
            <a:r>
              <a:rPr lang="uk-UA" alt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врахуванням трансфертів </a:t>
            </a:r>
            <a:r>
              <a:rPr lang="uk-UA" alt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державного та обласного </a:t>
            </a:r>
            <a:r>
              <a:rPr lang="uk-UA" alt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бюджетів) у </a:t>
            </a:r>
            <a:r>
              <a:rPr lang="uk-UA" alt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2020-2022 роках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38826"/>
              </p:ext>
            </p:extLst>
          </p:nvPr>
        </p:nvGraphicFramePr>
        <p:xfrm>
          <a:off x="1007096" y="2280088"/>
          <a:ext cx="15985775" cy="753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 rot="21394708">
            <a:off x="2748454" y="4183999"/>
            <a:ext cx="438262" cy="336253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uk-UA" sz="1648" b="1" dirty="0">
                <a:cs typeface="Arial" panose="020B0604020202020204" pitchFamily="34" charset="0"/>
              </a:rPr>
              <a:t>Захищені видатки, </a:t>
            </a:r>
            <a:r>
              <a:rPr lang="en-US" sz="1648" b="1" dirty="0">
                <a:cs typeface="Arial" panose="020B0604020202020204" pitchFamily="34" charset="0"/>
              </a:rPr>
              <a:t>67,8</a:t>
            </a:r>
            <a:r>
              <a:rPr lang="uk-UA" sz="1648" b="1" dirty="0">
                <a:cs typeface="Arial" panose="020B0604020202020204" pitchFamily="34" charset="0"/>
              </a:rPr>
              <a:t>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0219" y="4583464"/>
            <a:ext cx="438262" cy="301525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uk-UA" sz="1648" b="1" dirty="0">
                <a:cs typeface="Arial" panose="020B0604020202020204" pitchFamily="34" charset="0"/>
              </a:rPr>
              <a:t>Захищені видатки, </a:t>
            </a:r>
            <a:r>
              <a:rPr lang="en-US" sz="1648" b="1" dirty="0">
                <a:cs typeface="Arial" panose="020B0604020202020204" pitchFamily="34" charset="0"/>
              </a:rPr>
              <a:t>71,3</a:t>
            </a:r>
            <a:r>
              <a:rPr lang="uk-UA" sz="1648" b="1" dirty="0">
                <a:cs typeface="Arial" panose="020B0604020202020204" pitchFamily="34" charset="0"/>
              </a:rPr>
              <a:t> %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5578602" y="4633094"/>
            <a:ext cx="153994" cy="3369617"/>
          </a:xfrm>
          <a:prstGeom prst="leftBrace">
            <a:avLst>
              <a:gd name="adj1" fmla="val 8333"/>
              <a:gd name="adj2" fmla="val 49944"/>
            </a:avLst>
          </a:prstGeom>
          <a:ln>
            <a:solidFill>
              <a:srgbClr val="44633A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6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452" y="4603593"/>
            <a:ext cx="438262" cy="310659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uk-UA" sz="1648" b="1" dirty="0">
                <a:cs typeface="Arial" panose="020B0604020202020204" pitchFamily="34" charset="0"/>
              </a:rPr>
              <a:t>Захищені видатки, </a:t>
            </a:r>
            <a:r>
              <a:rPr lang="en-US" sz="1648" b="1" dirty="0">
                <a:cs typeface="Arial" panose="020B0604020202020204" pitchFamily="34" charset="0"/>
              </a:rPr>
              <a:t>69,4</a:t>
            </a:r>
            <a:r>
              <a:rPr lang="uk-UA" sz="1648" b="1" dirty="0">
                <a:cs typeface="Arial" panose="020B0604020202020204" pitchFamily="34" charset="0"/>
              </a:rPr>
              <a:t> %</a:t>
            </a: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7875230" y="4849118"/>
            <a:ext cx="404674" cy="3536983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44633A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6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21440264">
            <a:off x="3198677" y="4576110"/>
            <a:ext cx="272867" cy="3161563"/>
          </a:xfrm>
          <a:prstGeom prst="leftBrace">
            <a:avLst>
              <a:gd name="adj1" fmla="val 8333"/>
              <a:gd name="adj2" fmla="val 49881"/>
            </a:avLst>
          </a:prstGeom>
          <a:ln>
            <a:solidFill>
              <a:srgbClr val="44633A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6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" name="object 2"/>
          <p:cNvGrpSpPr/>
          <p:nvPr/>
        </p:nvGrpSpPr>
        <p:grpSpPr>
          <a:xfrm>
            <a:off x="503040" y="240607"/>
            <a:ext cx="17569951" cy="1806088"/>
            <a:chOff x="277368" y="0"/>
            <a:chExt cx="8615680" cy="1176655"/>
          </a:xfrm>
        </p:grpSpPr>
        <p:sp>
          <p:nvSpPr>
            <p:cNvPr id="5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62339" y="620167"/>
            <a:ext cx="1411356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Видатки бюджету на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обороноздатності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міста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Черкаси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оборони в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особливий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endParaRPr lang="uk-UA" alt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30359"/>
              </p:ext>
            </p:extLst>
          </p:nvPr>
        </p:nvGraphicFramePr>
        <p:xfrm>
          <a:off x="1262239" y="2317685"/>
          <a:ext cx="15913767" cy="7678411"/>
        </p:xfrm>
        <a:graphic>
          <a:graphicData uri="http://schemas.openxmlformats.org/drawingml/2006/table">
            <a:tbl>
              <a:tblPr/>
              <a:tblGrid>
                <a:gridCol w="7451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3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73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0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4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7299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200" b="0" i="0" u="none" strike="noStrike" dirty="0">
                          <a:effectLst/>
                          <a:latin typeface="+mn-lt"/>
                        </a:rPr>
                        <a:t>Найменування міської програми</a:t>
                      </a: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200" b="0" i="0" u="none" strike="noStrike" dirty="0" smtClean="0">
                          <a:effectLst/>
                          <a:latin typeface="+mn-lt"/>
                        </a:rPr>
                        <a:t>Касові видатки</a:t>
                      </a:r>
                      <a:r>
                        <a:rPr lang="uk-UA" sz="2200" b="0" i="0" u="none" strike="noStrike" baseline="0" dirty="0" smtClean="0">
                          <a:effectLst/>
                          <a:latin typeface="+mn-lt"/>
                        </a:rPr>
                        <a:t> 2021 рік, тис.грн</a:t>
                      </a:r>
                      <a:endParaRPr lang="ru-RU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Уточнений план на 2022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рік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тис. </a:t>
                      </a:r>
                      <a:r>
                        <a:rPr lang="ru-RU" sz="2200" b="0" i="0" u="none" strike="noStrike" dirty="0" err="1" smtClean="0">
                          <a:effectLst/>
                          <a:latin typeface="+mn-lt"/>
                        </a:rPr>
                        <a:t>грн</a:t>
                      </a:r>
                      <a:endParaRPr lang="ru-RU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Касові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видатки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2022 </a:t>
                      </a:r>
                      <a:r>
                        <a:rPr lang="ru-RU" sz="2200" b="0" i="0" u="none" strike="noStrike" dirty="0" err="1" smtClean="0">
                          <a:effectLst/>
                          <a:latin typeface="+mn-lt"/>
                        </a:rPr>
                        <a:t>рік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ru-RU" sz="2200" b="0" i="0" u="none" strike="noStrike" baseline="0" dirty="0" smtClean="0">
                          <a:effectLst/>
                          <a:latin typeface="+mn-lt"/>
                        </a:rPr>
                        <a:t> тис.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грн</a:t>
                      </a:r>
                      <a:endParaRPr lang="ru-RU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Відсоток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виконання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уточненого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плану на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період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</a:t>
                      </a:r>
                    </a:p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 smtClean="0">
                          <a:effectLst/>
                          <a:latin typeface="+mn-lt"/>
                        </a:rPr>
                        <a:t>Програма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підтримки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Збройних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Сил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України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на 2022-2023 роки</a:t>
                      </a:r>
                      <a:endParaRPr lang="ru-RU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114 638,4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107 442,5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 smtClean="0">
                          <a:effectLst/>
                          <a:latin typeface="+mn-lt"/>
                        </a:rPr>
                        <a:t>Міська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цільова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програма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заходів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та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робіт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з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територіальної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оборони 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 м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.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Черкаси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на 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2022-2023 роки</a:t>
                      </a:r>
                      <a:endParaRPr lang="ru-RU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84 034,6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49 899,4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 smtClean="0">
                          <a:effectLst/>
                          <a:latin typeface="+mn-lt"/>
                        </a:rPr>
                        <a:t>Програма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протидії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тероризму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на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території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міста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Черкаси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на 2021-2025 роки</a:t>
                      </a: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8 250,0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8 250,0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7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 smtClean="0">
                          <a:effectLst/>
                          <a:latin typeface="+mn-lt"/>
                        </a:rPr>
                        <a:t>Програма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забезпечення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законності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та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профілактики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правопорушень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у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місті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Черкаси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на 2022-2026 роки</a:t>
                      </a: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344,1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146 148,5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139 447,5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4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 smtClean="0">
                          <a:effectLst/>
                          <a:latin typeface="+mn-lt"/>
                        </a:rPr>
                        <a:t>Програма</a:t>
                      </a:r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забезпечення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техногенної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та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пожежної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безпеки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на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території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м.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Черкаси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захисту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населення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від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надзвичайних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ситуацій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техногенного, природного,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соціального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воєнного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характеру на 2019-2022 роки </a:t>
                      </a: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2 262,8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32 085,5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r>
                        <a:rPr lang="ru-RU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250,6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2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 smtClean="0">
                          <a:effectLst/>
                          <a:latin typeface="+mn-lt"/>
                        </a:rPr>
                        <a:t> Комплексна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програма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соціальної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підтримки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захисників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державного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суверенітету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та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незалежності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України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і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членів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їх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сімей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-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жителів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м. </a:t>
                      </a:r>
                      <a:r>
                        <a:rPr lang="ru-RU" sz="2200" b="0" i="0" u="none" strike="noStrike" dirty="0" err="1">
                          <a:effectLst/>
                          <a:latin typeface="+mn-lt"/>
                        </a:rPr>
                        <a:t>Черкаси</a:t>
                      </a:r>
                      <a:r>
                        <a:rPr lang="ru-RU" sz="2200" b="0" i="0" u="none" strike="noStrike" dirty="0">
                          <a:effectLst/>
                          <a:latin typeface="+mn-lt"/>
                        </a:rPr>
                        <a:t> на 2022-2024 роки</a:t>
                      </a:r>
                    </a:p>
                  </a:txBody>
                  <a:tcPr marL="11416" marR="11416" marT="11416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28 800,0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ru-RU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710,0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78,9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5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Всього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2 606,9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413 957,0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356 000,0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70" marR="14270" marT="14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1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6" name="object 2"/>
          <p:cNvGrpSpPr/>
          <p:nvPr/>
        </p:nvGrpSpPr>
        <p:grpSpPr>
          <a:xfrm>
            <a:off x="503040" y="240607"/>
            <a:ext cx="17569951" cy="1806088"/>
            <a:chOff x="277368" y="0"/>
            <a:chExt cx="8615680" cy="1176655"/>
          </a:xfrm>
        </p:grpSpPr>
        <p:sp>
          <p:nvSpPr>
            <p:cNvPr id="7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0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1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30684"/>
              </p:ext>
            </p:extLst>
          </p:nvPr>
        </p:nvGraphicFramePr>
        <p:xfrm>
          <a:off x="863080" y="2184822"/>
          <a:ext cx="16561839" cy="7897474"/>
        </p:xfrm>
        <a:graphic>
          <a:graphicData uri="http://schemas.openxmlformats.org/drawingml/2006/table">
            <a:tbl>
              <a:tblPr/>
              <a:tblGrid>
                <a:gridCol w="8064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34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09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Найменування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Уточнений план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Фактично надійшло за період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Використано станом на 01.01.2023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виконання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уточненого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плану на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період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Річний план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на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період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5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Департамент освіти та гуманітарної політики 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503 482,9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503 482,9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486 350,6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500 822,7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99,5%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7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Освітня субвенція з державного бюджету місцевим бюджетам 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469 854,9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469 854,9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469 854,9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468 369,9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99,7%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6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місцевого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бюджету на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надання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державної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підтримки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особам 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особливими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освітніми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потребами за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рахунок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відповідної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державного бюджету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1 908,0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1 908,0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1 908,0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1 420,3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74,4%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4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місцевого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бюджету на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здійснення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переданих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видатків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сфері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рахунок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коштів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освітньої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субвенції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7 046,1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7 046,1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7 046,1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5 987,5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85,0%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4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Інші субвенції 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198,6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198,6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198,6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185,3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93,3%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61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рахунок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залишку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коштів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освітньої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державного бюджету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місцевим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бюджетам,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що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утворився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початок бюджетного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періоду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залишок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01.01.2022 -16 532 869,49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грн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16 532,9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16 532,9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16 464,4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99,6%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07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Дотація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місцевого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бюджету на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здійснення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переданих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державного бюджету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видатків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утримання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закладів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охорони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здоров`я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рахунок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відповідної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додаткової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дотації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державного бюджету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6 683,1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6 683,1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6 126,2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6 682,9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257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місцевого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бюджету за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рахунок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залишку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коштів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надання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державної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підтримки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особам 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особливими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освітніми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потребами,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що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утворився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початок бюджетного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періоду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залишок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01.01.2022 -656 844,36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грн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42,5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42,5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42,5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8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Інші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дотації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місцевого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бюджету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1 216,8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1 216,8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1 216,8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1 670,0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137,2%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31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Департамент охорони здоров'я та медичних послуг 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274,8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274,8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274,7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274,7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Інші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субвенції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274,7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274,7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47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Департамент соціальної політики 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5346,5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5346,5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5270,8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5260,4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98,4%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Інші субвенції 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5 346,5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5 346,5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5 270,8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5 260,4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98,4%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47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Всього</a:t>
                      </a:r>
                    </a:p>
                  </a:txBody>
                  <a:tcPr marL="12439" marR="12439" marT="124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509 104,1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509 104,1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491 896,1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506 357,8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99,5%</a:t>
                      </a:r>
                    </a:p>
                  </a:txBody>
                  <a:tcPr marL="12439" marR="12439" marT="12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3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306355" y="579978"/>
            <a:ext cx="13825536" cy="115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Використання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міжбюджетних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трансфертів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endParaRPr lang="ru-RU" sz="3446" b="1" spc="-15" dirty="0" smtClean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ru-RU" sz="3446" b="1" spc="-1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(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загального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фонду бюджету</a:t>
            </a:r>
            <a:r>
              <a:rPr lang="ru-RU" sz="3446" b="1" spc="-15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) 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станом на 01.01.2023, тис. 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грн</a:t>
            </a:r>
            <a:endParaRPr lang="ru-RU" sz="3446" b="1" spc="-15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6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449518"/>
            <a:ext cx="18288000" cy="1824782"/>
          </a:xfrm>
          <a:prstGeom prst="rect">
            <a:avLst/>
          </a:prstGeom>
          <a:solidFill>
            <a:srgbClr val="44633A"/>
          </a:solidFill>
          <a:ln>
            <a:solidFill>
              <a:srgbClr val="446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object 2"/>
          <p:cNvGrpSpPr/>
          <p:nvPr/>
        </p:nvGrpSpPr>
        <p:grpSpPr>
          <a:xfrm>
            <a:off x="503040" y="509439"/>
            <a:ext cx="17569951" cy="1537255"/>
            <a:chOff x="277368" y="0"/>
            <a:chExt cx="8615680" cy="1176655"/>
          </a:xfrm>
        </p:grpSpPr>
        <p:sp>
          <p:nvSpPr>
            <p:cNvPr id="13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5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6" name="object 6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7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517345" y="737646"/>
            <a:ext cx="13699067" cy="104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Використання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коштів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бюджету 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розвитку</a:t>
            </a: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b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ru-RU" sz="34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у 2015-2022 роках, тис. </a:t>
            </a:r>
            <a:r>
              <a:rPr lang="ru-RU" sz="34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грн</a:t>
            </a:r>
            <a:endParaRPr lang="ru-RU" sz="3446" b="1" spc="-15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122963"/>
              </p:ext>
            </p:extLst>
          </p:nvPr>
        </p:nvGraphicFramePr>
        <p:xfrm>
          <a:off x="1007096" y="2175182"/>
          <a:ext cx="16777864" cy="749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044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" name="object 2"/>
          <p:cNvGrpSpPr/>
          <p:nvPr/>
        </p:nvGrpSpPr>
        <p:grpSpPr>
          <a:xfrm>
            <a:off x="503040" y="240607"/>
            <a:ext cx="17569951" cy="1806088"/>
            <a:chOff x="277368" y="0"/>
            <a:chExt cx="8615680" cy="1176655"/>
          </a:xfrm>
        </p:grpSpPr>
        <p:sp>
          <p:nvSpPr>
            <p:cNvPr id="5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62339" y="620167"/>
            <a:ext cx="1411356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800" b="1" dirty="0">
                <a:solidFill>
                  <a:prstClr val="white"/>
                </a:solidFill>
                <a:cs typeface="Arial" panose="020B0604020202020204" pitchFamily="34" charset="0"/>
              </a:rPr>
              <a:t>Структура </a:t>
            </a:r>
            <a:r>
              <a:rPr lang="ru-RU" sz="3800" b="1" dirty="0" err="1">
                <a:solidFill>
                  <a:prstClr val="white"/>
                </a:solidFill>
                <a:cs typeface="Arial" panose="020B0604020202020204" pitchFamily="34" charset="0"/>
              </a:rPr>
              <a:t>видатків</a:t>
            </a:r>
            <a:r>
              <a:rPr lang="ru-RU" sz="3800" b="1" dirty="0">
                <a:solidFill>
                  <a:prstClr val="white"/>
                </a:solidFill>
                <a:cs typeface="Arial" panose="020B0604020202020204" pitchFamily="34" charset="0"/>
              </a:rPr>
              <a:t> бюджету </a:t>
            </a:r>
            <a:r>
              <a:rPr lang="ru-RU" sz="3800" b="1" dirty="0" err="1">
                <a:solidFill>
                  <a:prstClr val="white"/>
                </a:solidFill>
                <a:cs typeface="Arial" panose="020B0604020202020204" pitchFamily="34" charset="0"/>
              </a:rPr>
              <a:t>розвитку</a:t>
            </a:r>
            <a:r>
              <a:rPr lang="ru-RU" sz="3800" b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ru-RU" sz="3800" b="1" dirty="0">
                <a:solidFill>
                  <a:prstClr val="white"/>
                </a:solidFill>
                <a:cs typeface="Arial" panose="020B0604020202020204" pitchFamily="34" charset="0"/>
              </a:rPr>
              <a:t>за </a:t>
            </a:r>
            <a:r>
              <a:rPr lang="ru-RU" sz="3800" b="1" dirty="0" err="1">
                <a:solidFill>
                  <a:prstClr val="white"/>
                </a:solidFill>
                <a:cs typeface="Arial" panose="020B0604020202020204" pitchFamily="34" charset="0"/>
              </a:rPr>
              <a:t>головними</a:t>
            </a:r>
            <a:r>
              <a:rPr lang="ru-RU" sz="3800" b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ru-RU" sz="3800" b="1" dirty="0" err="1">
                <a:solidFill>
                  <a:prstClr val="white"/>
                </a:solidFill>
                <a:cs typeface="Arial" panose="020B0604020202020204" pitchFamily="34" charset="0"/>
              </a:rPr>
              <a:t>розпорядниками</a:t>
            </a:r>
            <a:r>
              <a:rPr lang="ru-RU" sz="3800" b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ru-RU" sz="3800" b="1" dirty="0" err="1">
                <a:solidFill>
                  <a:prstClr val="white"/>
                </a:solidFill>
                <a:cs typeface="Arial" panose="020B0604020202020204" pitchFamily="34" charset="0"/>
              </a:rPr>
              <a:t>коштів</a:t>
            </a:r>
            <a:r>
              <a:rPr lang="ru-RU" sz="3800" b="1" dirty="0">
                <a:solidFill>
                  <a:prstClr val="white"/>
                </a:solidFill>
                <a:cs typeface="Arial" panose="020B0604020202020204" pitchFamily="34" charset="0"/>
              </a:rPr>
              <a:t>, тис. </a:t>
            </a:r>
            <a:r>
              <a:rPr lang="ru-RU" sz="3800" b="1" dirty="0" err="1">
                <a:solidFill>
                  <a:prstClr val="white"/>
                </a:solidFill>
                <a:cs typeface="Arial" panose="020B0604020202020204" pitchFamily="34" charset="0"/>
              </a:rPr>
              <a:t>грн</a:t>
            </a:r>
            <a:endParaRPr lang="ru-RU" sz="3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46325"/>
              </p:ext>
            </p:extLst>
          </p:nvPr>
        </p:nvGraphicFramePr>
        <p:xfrm>
          <a:off x="1295128" y="2616872"/>
          <a:ext cx="15265695" cy="6408707"/>
        </p:xfrm>
        <a:graphic>
          <a:graphicData uri="http://schemas.openxmlformats.org/drawingml/2006/table">
            <a:tbl>
              <a:tblPr/>
              <a:tblGrid>
                <a:gridCol w="6423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0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1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18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80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49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Найменування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2020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рік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2021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рік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2022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рік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Питома вага головного розпорядника у загальній сумі видатків в 2022 році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Департамент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управління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справами та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юридичного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забезпечення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0,0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322,2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70,0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0,01%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Департамент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освіти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та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гуманітарної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політики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78 443,4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141 182,8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57 203,9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5,97%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Департамент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охорони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здоров'я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та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медичних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послуг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(Основной текст)"/>
                      </a:endParaRP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118 083,7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87 558,7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352 661,6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36,77%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Департамент соціальної політики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32 161,2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34 272,0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29 869,8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3,11%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Департамент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житлово-комунального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комплексу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133 330,1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150 218,7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345 036,8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35,98%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Департамент архітектури та містобудування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140 864,1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140 814,4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25 416,9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2,65%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Управління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інспектування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 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 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503,2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 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0,00%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2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Управління державного архітектурно-будівельного контролю </a:t>
                      </a:r>
                    </a:p>
                  </a:txBody>
                  <a:tcPr marL="14270" marR="14270" marT="14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 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23,0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 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0,00%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Управління інформаційної політики </a:t>
                      </a:r>
                    </a:p>
                  </a:txBody>
                  <a:tcPr marL="14270" marR="14270" marT="142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3 509,7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843,6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 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0,00%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Департамент економіки та розвитку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2 786,7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5 234,2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148 722,1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15,51%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Управління з питань державної реєстрації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653,2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 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 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0,00%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Департамент фінансової політики</a:t>
                      </a:r>
                    </a:p>
                  </a:txBody>
                  <a:tcPr marL="14270" marR="14270" marT="1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1 068,5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90,4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 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0,00%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ВСЬОГО: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510 900,6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561 063,2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958 980,9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</a:rPr>
                        <a:t>100,00%</a:t>
                      </a:r>
                    </a:p>
                  </a:txBody>
                  <a:tcPr marL="14270" marR="14270" marT="1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6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6" name="object 2"/>
          <p:cNvGrpSpPr/>
          <p:nvPr/>
        </p:nvGrpSpPr>
        <p:grpSpPr>
          <a:xfrm>
            <a:off x="503040" y="509439"/>
            <a:ext cx="17569951" cy="1891407"/>
            <a:chOff x="277368" y="0"/>
            <a:chExt cx="8615680" cy="1176655"/>
          </a:xfrm>
        </p:grpSpPr>
        <p:sp>
          <p:nvSpPr>
            <p:cNvPr id="7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0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1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159360" y="783151"/>
            <a:ext cx="14648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Структура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видатків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бюджету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розвитку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за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програмною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класифікацією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, тис.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грн</a:t>
            </a:r>
            <a:endParaRPr 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829362"/>
              </p:ext>
            </p:extLst>
          </p:nvPr>
        </p:nvGraphicFramePr>
        <p:xfrm>
          <a:off x="1534860" y="2675692"/>
          <a:ext cx="14212782" cy="728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43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359024" y="276272"/>
            <a:ext cx="17713967" cy="1560171"/>
            <a:chOff x="277368" y="184409"/>
            <a:chExt cx="8615680" cy="1041400"/>
          </a:xfrm>
        </p:grpSpPr>
        <p:sp>
          <p:nvSpPr>
            <p:cNvPr id="5" name="object 3"/>
            <p:cNvSpPr/>
            <p:nvPr/>
          </p:nvSpPr>
          <p:spPr>
            <a:xfrm>
              <a:off x="355092" y="207269"/>
              <a:ext cx="8537575" cy="1018540"/>
            </a:xfrm>
            <a:custGeom>
              <a:avLst/>
              <a:gdLst/>
              <a:ahLst/>
              <a:cxnLst/>
              <a:rect l="l" t="t" r="r" b="b"/>
              <a:pathLst>
                <a:path w="8537575" h="1018540">
                  <a:moveTo>
                    <a:pt x="8243074" y="0"/>
                  </a:moveTo>
                  <a:lnTo>
                    <a:pt x="294373" y="0"/>
                  </a:lnTo>
                  <a:lnTo>
                    <a:pt x="0" y="509016"/>
                  </a:lnTo>
                  <a:lnTo>
                    <a:pt x="294373" y="1018032"/>
                  </a:lnTo>
                  <a:lnTo>
                    <a:pt x="8243074" y="1018032"/>
                  </a:lnTo>
                  <a:lnTo>
                    <a:pt x="8537448" y="509016"/>
                  </a:lnTo>
                  <a:lnTo>
                    <a:pt x="8243074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" y="188976"/>
              <a:ext cx="8538971" cy="1019556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281940" y="188981"/>
              <a:ext cx="8539480" cy="1019810"/>
            </a:xfrm>
            <a:custGeom>
              <a:avLst/>
              <a:gdLst/>
              <a:ahLst/>
              <a:cxnLst/>
              <a:rect l="l" t="t" r="r" b="b"/>
              <a:pathLst>
                <a:path w="8539480" h="1019810">
                  <a:moveTo>
                    <a:pt x="0" y="509777"/>
                  </a:moveTo>
                  <a:lnTo>
                    <a:pt x="294805" y="0"/>
                  </a:lnTo>
                  <a:lnTo>
                    <a:pt x="8244154" y="0"/>
                  </a:lnTo>
                  <a:lnTo>
                    <a:pt x="8538972" y="509777"/>
                  </a:lnTo>
                  <a:lnTo>
                    <a:pt x="8244154" y="1019555"/>
                  </a:lnTo>
                  <a:lnTo>
                    <a:pt x="294805" y="1019555"/>
                  </a:lnTo>
                  <a:lnTo>
                    <a:pt x="0" y="509777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6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249935"/>
              <a:ext cx="7504175" cy="896112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783336" y="249939"/>
              <a:ext cx="7504430" cy="896619"/>
            </a:xfrm>
            <a:custGeom>
              <a:avLst/>
              <a:gdLst/>
              <a:ahLst/>
              <a:cxnLst/>
              <a:rect l="l" t="t" r="r" b="b"/>
              <a:pathLst>
                <a:path w="7504430" h="896619">
                  <a:moveTo>
                    <a:pt x="0" y="448056"/>
                  </a:moveTo>
                  <a:lnTo>
                    <a:pt x="258940" y="0"/>
                  </a:lnTo>
                  <a:lnTo>
                    <a:pt x="7245235" y="0"/>
                  </a:lnTo>
                  <a:lnTo>
                    <a:pt x="7504176" y="448056"/>
                  </a:lnTo>
                  <a:lnTo>
                    <a:pt x="7245235" y="896112"/>
                  </a:lnTo>
                  <a:lnTo>
                    <a:pt x="258940" y="896112"/>
                  </a:lnTo>
                  <a:lnTo>
                    <a:pt x="0" y="4480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0" name="object 8"/>
          <p:cNvSpPr txBox="1">
            <a:spLocks noGrp="1"/>
          </p:cNvSpPr>
          <p:nvPr>
            <p:ph type="title"/>
          </p:nvPr>
        </p:nvSpPr>
        <p:spPr>
          <a:xfrm>
            <a:off x="3167336" y="207728"/>
            <a:ext cx="12889432" cy="1509220"/>
          </a:xfrm>
          <a:prstGeom prst="rect">
            <a:avLst/>
          </a:prstGeom>
        </p:spPr>
        <p:txBody>
          <a:bodyPr vert="horz" wrap="square" lIns="0" tIns="275424" rIns="0" bIns="0" rtlCol="0">
            <a:spAutoFit/>
          </a:bodyPr>
          <a:lstStyle/>
          <a:p>
            <a:pPr marL="48514" marR="7610" indent="520358">
              <a:spcBef>
                <a:spcPts val="142"/>
              </a:spcBef>
            </a:pPr>
            <a:r>
              <a:rPr sz="4000" b="1" spc="-7" dirty="0">
                <a:solidFill>
                  <a:schemeClr val="bg1">
                    <a:lumMod val="95000"/>
                  </a:schemeClr>
                </a:solidFill>
              </a:rPr>
              <a:t>Виконання</a:t>
            </a:r>
            <a:r>
              <a:rPr sz="4000" b="1" spc="-22" dirty="0">
                <a:solidFill>
                  <a:schemeClr val="bg1">
                    <a:lumMod val="95000"/>
                  </a:schemeClr>
                </a:solidFill>
              </a:rPr>
              <a:t> бюджету</a:t>
            </a:r>
            <a:r>
              <a:rPr sz="4000" b="1" spc="4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000" b="1" spc="-7" dirty="0">
                <a:solidFill>
                  <a:schemeClr val="bg1">
                    <a:lumMod val="95000"/>
                  </a:schemeClr>
                </a:solidFill>
              </a:rPr>
              <a:t>Черкаської</a:t>
            </a:r>
            <a:r>
              <a:rPr sz="4000" b="1" spc="22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000" b="1" spc="-15" dirty="0">
                <a:solidFill>
                  <a:schemeClr val="bg1">
                    <a:lumMod val="95000"/>
                  </a:schemeClr>
                </a:solidFill>
              </a:rPr>
              <a:t>міської</a:t>
            </a:r>
            <a:r>
              <a:rPr sz="4000" b="1" spc="1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000" b="1" spc="-7" dirty="0">
                <a:solidFill>
                  <a:schemeClr val="bg1">
                    <a:lumMod val="95000"/>
                  </a:schemeClr>
                </a:solidFill>
              </a:rPr>
              <a:t>ТГ</a:t>
            </a:r>
            <a:r>
              <a:rPr sz="4000" b="1" spc="1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000" b="1" spc="-22" dirty="0">
                <a:solidFill>
                  <a:schemeClr val="bg1">
                    <a:lumMod val="95000"/>
                  </a:schemeClr>
                </a:solidFill>
              </a:rPr>
              <a:t>за </a:t>
            </a:r>
            <a:r>
              <a:rPr sz="4000" b="1" spc="-1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000" b="1" spc="-7" dirty="0">
                <a:solidFill>
                  <a:schemeClr val="bg1">
                    <a:lumMod val="95000"/>
                  </a:schemeClr>
                </a:solidFill>
              </a:rPr>
              <a:t>складовими</a:t>
            </a:r>
            <a:r>
              <a:rPr sz="4000" b="1" spc="6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000" b="1" spc="-30" dirty="0">
                <a:solidFill>
                  <a:schemeClr val="bg1">
                    <a:lumMod val="95000"/>
                  </a:schemeClr>
                </a:solidFill>
              </a:rPr>
              <a:t>бюджетної</a:t>
            </a:r>
            <a:r>
              <a:rPr sz="4000" b="1" spc="6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000" b="1" spc="-7" dirty="0">
                <a:solidFill>
                  <a:schemeClr val="bg1">
                    <a:lumMod val="95000"/>
                  </a:schemeClr>
                </a:solidFill>
              </a:rPr>
              <a:t>класифікації</a:t>
            </a:r>
            <a:r>
              <a:rPr sz="4000" b="1" spc="6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000" b="1" dirty="0" err="1">
                <a:solidFill>
                  <a:schemeClr val="bg1">
                    <a:lumMod val="95000"/>
                  </a:schemeClr>
                </a:solidFill>
              </a:rPr>
              <a:t>на</a:t>
            </a:r>
            <a:r>
              <a:rPr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4000" b="1" spc="-7" dirty="0">
                <a:solidFill>
                  <a:schemeClr val="bg1">
                    <a:lumMod val="95000"/>
                  </a:schemeClr>
                </a:solidFill>
              </a:rPr>
              <a:t>01.</a:t>
            </a:r>
            <a:r>
              <a:rPr lang="uk-UA" sz="4000" b="1" spc="-7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ru-RU" sz="4000" b="1" spc="-7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sz="4000" b="1" spc="-7" dirty="0">
                <a:solidFill>
                  <a:schemeClr val="bg1">
                    <a:lumMod val="95000"/>
                  </a:schemeClr>
                </a:solidFill>
              </a:rPr>
              <a:t>.202</a:t>
            </a:r>
            <a:r>
              <a:rPr lang="uk-UA" sz="4000" b="1" spc="-7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" name="object 9"/>
          <p:cNvGrpSpPr/>
          <p:nvPr/>
        </p:nvGrpSpPr>
        <p:grpSpPr>
          <a:xfrm>
            <a:off x="6216966" y="2143909"/>
            <a:ext cx="6332013" cy="8130967"/>
            <a:chOff x="2618232" y="1431039"/>
            <a:chExt cx="4226560" cy="5427345"/>
          </a:xfrm>
        </p:grpSpPr>
        <p:pic>
          <p:nvPicPr>
            <p:cNvPr id="12" name="object 10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18232" y="5091683"/>
              <a:ext cx="3628631" cy="1766316"/>
            </a:xfrm>
            <a:prstGeom prst="rect">
              <a:avLst/>
            </a:prstGeom>
          </p:spPr>
        </p:pic>
        <p:pic>
          <p:nvPicPr>
            <p:cNvPr id="13" name="object 11"/>
            <p:cNvPicPr/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33472" y="4154436"/>
              <a:ext cx="1824227" cy="949438"/>
            </a:xfrm>
            <a:prstGeom prst="rect">
              <a:avLst/>
            </a:prstGeom>
          </p:spPr>
        </p:pic>
        <p:pic>
          <p:nvPicPr>
            <p:cNvPr id="14" name="object 12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00955" y="1798319"/>
              <a:ext cx="960119" cy="1853183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96055" y="1801367"/>
              <a:ext cx="1342631" cy="1368551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93008" y="2878835"/>
              <a:ext cx="1831847" cy="1074419"/>
            </a:xfrm>
            <a:prstGeom prst="rect">
              <a:avLst/>
            </a:prstGeom>
          </p:spPr>
        </p:pic>
        <p:pic>
          <p:nvPicPr>
            <p:cNvPr id="17" name="object 15"/>
            <p:cNvPicPr/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2624327" y="3072383"/>
              <a:ext cx="1382267" cy="1322831"/>
            </a:xfrm>
            <a:prstGeom prst="rect">
              <a:avLst/>
            </a:prstGeom>
          </p:spPr>
        </p:pic>
        <p:pic>
          <p:nvPicPr>
            <p:cNvPr id="18" name="object 16"/>
            <p:cNvPicPr/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21608" y="3080016"/>
              <a:ext cx="986027" cy="1786115"/>
            </a:xfrm>
            <a:prstGeom prst="rect">
              <a:avLst/>
            </a:prstGeom>
          </p:spPr>
        </p:pic>
        <p:pic>
          <p:nvPicPr>
            <p:cNvPr id="19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1851" y="3083052"/>
              <a:ext cx="1321307" cy="1351787"/>
            </a:xfrm>
            <a:prstGeom prst="rect">
              <a:avLst/>
            </a:prstGeom>
          </p:spPr>
        </p:pic>
        <p:pic>
          <p:nvPicPr>
            <p:cNvPr id="20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89476" y="3087623"/>
              <a:ext cx="972311" cy="1808987"/>
            </a:xfrm>
            <a:prstGeom prst="rect">
              <a:avLst/>
            </a:prstGeom>
          </p:spPr>
        </p:pic>
        <p:pic>
          <p:nvPicPr>
            <p:cNvPr id="21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36364" y="4186427"/>
              <a:ext cx="1804415" cy="915923"/>
            </a:xfrm>
            <a:prstGeom prst="rect">
              <a:avLst/>
            </a:prstGeom>
          </p:spPr>
        </p:pic>
        <p:sp>
          <p:nvSpPr>
            <p:cNvPr id="22" name="object 20"/>
            <p:cNvSpPr/>
            <p:nvPr/>
          </p:nvSpPr>
          <p:spPr>
            <a:xfrm>
              <a:off x="4849367" y="1469135"/>
              <a:ext cx="1957070" cy="266700"/>
            </a:xfrm>
            <a:custGeom>
              <a:avLst/>
              <a:gdLst/>
              <a:ahLst/>
              <a:cxnLst/>
              <a:rect l="l" t="t" r="r" b="b"/>
              <a:pathLst>
                <a:path w="1957070" h="266700">
                  <a:moveTo>
                    <a:pt x="0" y="266700"/>
                  </a:moveTo>
                  <a:lnTo>
                    <a:pt x="57899" y="0"/>
                  </a:lnTo>
                  <a:lnTo>
                    <a:pt x="195681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23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8084" y="1431039"/>
              <a:ext cx="76200" cy="76200"/>
            </a:xfrm>
            <a:prstGeom prst="rect">
              <a:avLst/>
            </a:prstGeom>
          </p:spPr>
        </p:pic>
        <p:pic>
          <p:nvPicPr>
            <p:cNvPr id="24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11267" y="1697735"/>
              <a:ext cx="76200" cy="76200"/>
            </a:xfrm>
            <a:prstGeom prst="rect">
              <a:avLst/>
            </a:prstGeom>
          </p:spPr>
        </p:pic>
      </p:grpSp>
      <p:sp>
        <p:nvSpPr>
          <p:cNvPr id="25" name="object 23"/>
          <p:cNvSpPr txBox="1"/>
          <p:nvPr/>
        </p:nvSpPr>
        <p:spPr>
          <a:xfrm>
            <a:off x="11737188" y="2180595"/>
            <a:ext cx="6187488" cy="1909795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9026">
              <a:lnSpc>
                <a:spcPts val="2876"/>
              </a:lnSpc>
              <a:spcBef>
                <a:spcPts val="142"/>
              </a:spcBef>
            </a:pPr>
            <a:r>
              <a:rPr sz="2397" b="1" spc="-15" dirty="0">
                <a:solidFill>
                  <a:srgbClr val="44633A"/>
                </a:solidFill>
                <a:latin typeface="Arial"/>
                <a:cs typeface="Arial"/>
              </a:rPr>
              <a:t>Доходи</a:t>
            </a:r>
            <a:endParaRPr sz="2397" dirty="0">
              <a:solidFill>
                <a:srgbClr val="44633A"/>
              </a:solidFill>
              <a:latin typeface="Arial"/>
              <a:cs typeface="Arial"/>
            </a:endParaRPr>
          </a:p>
          <a:p>
            <a:pPr marL="19026">
              <a:lnSpc>
                <a:spcPts val="2517"/>
              </a:lnSpc>
            </a:pPr>
            <a:r>
              <a:rPr lang="ru-RU" sz="2097" b="1" spc="-52" dirty="0">
                <a:solidFill>
                  <a:srgbClr val="44633A"/>
                </a:solidFill>
                <a:latin typeface="Arial"/>
                <a:cs typeface="Arial"/>
              </a:rPr>
              <a:t>4 343 103,1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тис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.</a:t>
            </a:r>
            <a:r>
              <a:rPr sz="1948" b="1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грн</a:t>
            </a:r>
            <a:r>
              <a:rPr sz="1948" b="1" spc="15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(</a:t>
            </a:r>
            <a:r>
              <a:rPr lang="uk-UA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101,3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%</a:t>
            </a:r>
            <a:r>
              <a:rPr sz="1948" spc="37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до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  <a:p>
            <a:pPr marL="19026" marR="219749" indent="-951" algn="just">
              <a:spcBef>
                <a:spcPts val="7"/>
              </a:spcBef>
            </a:pP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річного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плану),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в </a:t>
            </a:r>
            <a:r>
              <a:rPr sz="1948" spc="-30" dirty="0">
                <a:solidFill>
                  <a:srgbClr val="44633A"/>
                </a:solidFill>
                <a:latin typeface="Microsoft Sans Serif"/>
                <a:cs typeface="Microsoft Sans Serif"/>
              </a:rPr>
              <a:t>тому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числі </a:t>
            </a:r>
            <a:r>
              <a:rPr sz="1948" spc="-30" dirty="0">
                <a:solidFill>
                  <a:srgbClr val="44633A"/>
                </a:solidFill>
                <a:latin typeface="Microsoft Sans Serif"/>
                <a:cs typeface="Microsoft Sans Serif"/>
              </a:rPr>
              <a:t>по </a:t>
            </a:r>
            <a:r>
              <a:rPr sz="1948" spc="-50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30" dirty="0">
                <a:solidFill>
                  <a:srgbClr val="44633A"/>
                </a:solidFill>
                <a:latin typeface="Microsoft Sans Serif"/>
                <a:cs typeface="Microsoft Sans Serif"/>
              </a:rPr>
              <a:t>загальному</a:t>
            </a:r>
            <a:r>
              <a:rPr sz="1948" spc="67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фонду</a:t>
            </a:r>
            <a:r>
              <a:rPr sz="1948" spc="5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502" dirty="0">
                <a:solidFill>
                  <a:srgbClr val="44633A"/>
                </a:solidFill>
                <a:latin typeface="Microsoft Sans Serif"/>
                <a:cs typeface="Microsoft Sans Serif"/>
              </a:rPr>
              <a:t>–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  <a:p>
            <a:pPr marL="19026" marR="7610" algn="just"/>
            <a:r>
              <a:rPr lang="ru-RU" sz="1948" b="1" spc="-7" dirty="0">
                <a:solidFill>
                  <a:srgbClr val="44633A"/>
                </a:solidFill>
                <a:latin typeface="Arial"/>
                <a:cs typeface="Arial"/>
              </a:rPr>
              <a:t>4 222 216,1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тис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.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грн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(</a:t>
            </a:r>
            <a:r>
              <a:rPr lang="uk-UA"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105,5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% до </a:t>
            </a:r>
            <a:r>
              <a:rPr sz="1948" spc="-50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річного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плану), </a:t>
            </a:r>
            <a:r>
              <a:rPr sz="1948" spc="-30" dirty="0">
                <a:solidFill>
                  <a:srgbClr val="44633A"/>
                </a:solidFill>
                <a:latin typeface="Microsoft Sans Serif"/>
                <a:cs typeface="Microsoft Sans Serif"/>
              </a:rPr>
              <a:t>по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спеціальному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фонду</a:t>
            </a:r>
            <a:r>
              <a:rPr sz="1948" spc="30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502" dirty="0">
                <a:solidFill>
                  <a:srgbClr val="44633A"/>
                </a:solidFill>
                <a:latin typeface="Microsoft Sans Serif"/>
                <a:cs typeface="Microsoft Sans Serif"/>
              </a:rPr>
              <a:t>–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  <a:p>
            <a:pPr marL="19026" marR="351979" algn="just"/>
            <a:r>
              <a:rPr lang="uk-UA" sz="1948" b="1" spc="-15" dirty="0">
                <a:solidFill>
                  <a:srgbClr val="44633A"/>
                </a:solidFill>
                <a:latin typeface="Arial"/>
                <a:cs typeface="Arial"/>
              </a:rPr>
              <a:t>120 887,0</a:t>
            </a:r>
            <a:r>
              <a:rPr sz="1948" b="1" spc="-15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тис.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грн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(</a:t>
            </a:r>
            <a:r>
              <a:rPr lang="uk-UA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42,4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%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до </a:t>
            </a:r>
            <a:r>
              <a:rPr sz="1948" spc="-50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річного</a:t>
            </a:r>
            <a:r>
              <a:rPr sz="1948" spc="4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плану)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6" name="object 24"/>
          <p:cNvGrpSpPr/>
          <p:nvPr/>
        </p:nvGrpSpPr>
        <p:grpSpPr>
          <a:xfrm>
            <a:off x="4725891" y="5244457"/>
            <a:ext cx="2879180" cy="1764896"/>
            <a:chOff x="2118359" y="3500627"/>
            <a:chExt cx="1426465" cy="1178052"/>
          </a:xfrm>
        </p:grpSpPr>
        <p:sp>
          <p:nvSpPr>
            <p:cNvPr id="27" name="object 25"/>
            <p:cNvSpPr/>
            <p:nvPr/>
          </p:nvSpPr>
          <p:spPr>
            <a:xfrm>
              <a:off x="2118359" y="3500627"/>
              <a:ext cx="1388745" cy="1140460"/>
            </a:xfrm>
            <a:custGeom>
              <a:avLst/>
              <a:gdLst/>
              <a:ahLst/>
              <a:cxnLst/>
              <a:rect l="l" t="t" r="r" b="b"/>
              <a:pathLst>
                <a:path w="1388745" h="1140460">
                  <a:moveTo>
                    <a:pt x="1388364" y="1139952"/>
                  </a:moveTo>
                  <a:lnTo>
                    <a:pt x="611657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28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68624" y="4602479"/>
              <a:ext cx="76200" cy="76200"/>
            </a:xfrm>
            <a:prstGeom prst="rect">
              <a:avLst/>
            </a:prstGeom>
          </p:spPr>
        </p:pic>
      </p:grpSp>
      <p:sp>
        <p:nvSpPr>
          <p:cNvPr id="30" name="object 28"/>
          <p:cNvSpPr txBox="1"/>
          <p:nvPr/>
        </p:nvSpPr>
        <p:spPr>
          <a:xfrm>
            <a:off x="1223120" y="4928707"/>
            <a:ext cx="4971017" cy="2416344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9026">
              <a:spcBef>
                <a:spcPts val="142"/>
              </a:spcBef>
            </a:pPr>
            <a:r>
              <a:rPr sz="1948" b="1" spc="-15" dirty="0">
                <a:solidFill>
                  <a:srgbClr val="44633A"/>
                </a:solidFill>
                <a:latin typeface="Arial"/>
                <a:cs typeface="Arial"/>
              </a:rPr>
              <a:t>Кредитування</a:t>
            </a:r>
            <a:endParaRPr sz="1948" dirty="0">
              <a:solidFill>
                <a:srgbClr val="44633A"/>
              </a:solidFill>
              <a:latin typeface="Arial"/>
              <a:cs typeface="Arial"/>
            </a:endParaRPr>
          </a:p>
          <a:p>
            <a:pPr marL="19026"/>
            <a:r>
              <a:rPr lang="uk-UA" sz="1948" b="1" spc="-7" dirty="0">
                <a:solidFill>
                  <a:srgbClr val="44633A"/>
                </a:solidFill>
                <a:latin typeface="Arial"/>
                <a:cs typeface="Arial"/>
              </a:rPr>
              <a:t>2 054,8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тис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.</a:t>
            </a:r>
            <a:r>
              <a:rPr sz="1948" b="1" spc="7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грн</a:t>
            </a:r>
            <a:r>
              <a:rPr sz="1948" b="1" spc="7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(</a:t>
            </a:r>
            <a:r>
              <a:rPr lang="uk-UA"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60,9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%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  <a:p>
            <a:pPr marL="19026"/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до</a:t>
            </a:r>
            <a:r>
              <a:rPr sz="1948" spc="2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річного</a:t>
            </a:r>
            <a:r>
              <a:rPr sz="1948" spc="4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плану),</a:t>
            </a:r>
            <a:r>
              <a:rPr sz="1948" spc="5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в</a:t>
            </a:r>
            <a:r>
              <a:rPr sz="1948" spc="2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т.ч. </a:t>
            </a:r>
            <a:r>
              <a:rPr lang="uk-UA"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надано кредитів  - </a:t>
            </a:r>
            <a:r>
              <a:rPr lang="uk-UA" sz="1948" b="1" spc="-7" dirty="0">
                <a:solidFill>
                  <a:srgbClr val="44633A"/>
                </a:solidFill>
                <a:latin typeface="Arial"/>
                <a:cs typeface="Arial"/>
              </a:rPr>
              <a:t>5 846,3 тис.грн</a:t>
            </a:r>
            <a:r>
              <a:rPr lang="uk-UA"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.</a:t>
            </a:r>
            <a:r>
              <a:rPr lang="ru-RU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 (8,7</a:t>
            </a:r>
            <a:r>
              <a:rPr lang="ru-RU" sz="1948" spc="60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lang="ru-RU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%</a:t>
            </a:r>
            <a:endParaRPr lang="ru-RU"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  <a:p>
            <a:pPr marL="19026">
              <a:spcBef>
                <a:spcPts val="7"/>
              </a:spcBef>
            </a:pPr>
            <a:r>
              <a:rPr lang="ru-RU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до</a:t>
            </a:r>
            <a:r>
              <a:rPr lang="ru-RU" sz="1948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lang="ru-RU" sz="1948" spc="-22" dirty="0" err="1">
                <a:solidFill>
                  <a:srgbClr val="44633A"/>
                </a:solidFill>
                <a:latin typeface="Microsoft Sans Serif"/>
                <a:cs typeface="Microsoft Sans Serif"/>
              </a:rPr>
              <a:t>річного</a:t>
            </a:r>
            <a:r>
              <a:rPr lang="ru-RU" sz="1948" spc="1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lang="ru-RU"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плану)</a:t>
            </a:r>
            <a:r>
              <a:rPr lang="uk-UA"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, </a:t>
            </a:r>
            <a:r>
              <a:rPr sz="1948" spc="-22" dirty="0" err="1">
                <a:solidFill>
                  <a:srgbClr val="44633A"/>
                </a:solidFill>
                <a:latin typeface="Microsoft Sans Serif"/>
                <a:cs typeface="Microsoft Sans Serif"/>
              </a:rPr>
              <a:t>повернуто</a:t>
            </a:r>
            <a:r>
              <a:rPr sz="1948" spc="8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30" dirty="0">
                <a:solidFill>
                  <a:srgbClr val="44633A"/>
                </a:solidFill>
                <a:latin typeface="Microsoft Sans Serif"/>
                <a:cs typeface="Microsoft Sans Serif"/>
              </a:rPr>
              <a:t>кредитів, </a:t>
            </a:r>
            <a:r>
              <a:rPr sz="1948" spc="-494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наданих</a:t>
            </a:r>
            <a:r>
              <a:rPr sz="1948" spc="30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у</a:t>
            </a:r>
            <a:r>
              <a:rPr sz="1948" spc="1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минулих</a:t>
            </a:r>
            <a:r>
              <a:rPr sz="1948" spc="8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37" dirty="0">
                <a:solidFill>
                  <a:srgbClr val="44633A"/>
                </a:solidFill>
                <a:latin typeface="Microsoft Sans Serif"/>
                <a:cs typeface="Microsoft Sans Serif"/>
              </a:rPr>
              <a:t>роках</a:t>
            </a:r>
            <a:r>
              <a:rPr sz="1948" spc="5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502" dirty="0">
                <a:solidFill>
                  <a:srgbClr val="44633A"/>
                </a:solidFill>
                <a:latin typeface="Microsoft Sans Serif"/>
                <a:cs typeface="Microsoft Sans Serif"/>
              </a:rPr>
              <a:t>–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  <a:p>
            <a:pPr marL="19026"/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-</a:t>
            </a:r>
            <a:r>
              <a:rPr lang="uk-UA" sz="1948" b="1" dirty="0">
                <a:solidFill>
                  <a:srgbClr val="44633A"/>
                </a:solidFill>
                <a:latin typeface="Arial"/>
                <a:cs typeface="Arial"/>
              </a:rPr>
              <a:t>3 791,5</a:t>
            </a:r>
            <a:r>
              <a:rPr sz="1948" b="1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b="1" dirty="0" err="1">
                <a:solidFill>
                  <a:srgbClr val="44633A"/>
                </a:solidFill>
                <a:latin typeface="Arial"/>
                <a:cs typeface="Arial"/>
              </a:rPr>
              <a:t>тис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.</a:t>
            </a:r>
            <a:r>
              <a:rPr sz="1948" b="1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грн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(</a:t>
            </a:r>
            <a:r>
              <a:rPr lang="uk-UA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6</a:t>
            </a:r>
            <a:r>
              <a:rPr lang="ru-RU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,0</a:t>
            </a:r>
            <a:r>
              <a:rPr sz="1948" spc="60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%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  <a:p>
            <a:pPr marL="19026">
              <a:spcBef>
                <a:spcPts val="7"/>
              </a:spcBef>
            </a:pPr>
            <a:r>
              <a:rPr sz="1948" spc="-7" dirty="0" err="1">
                <a:solidFill>
                  <a:srgbClr val="44633A"/>
                </a:solidFill>
                <a:latin typeface="Microsoft Sans Serif"/>
                <a:cs typeface="Microsoft Sans Serif"/>
              </a:rPr>
              <a:t>до</a:t>
            </a:r>
            <a:r>
              <a:rPr sz="1948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22" dirty="0" err="1">
                <a:solidFill>
                  <a:srgbClr val="44633A"/>
                </a:solidFill>
                <a:latin typeface="Microsoft Sans Serif"/>
                <a:cs typeface="Microsoft Sans Serif"/>
              </a:rPr>
              <a:t>річного</a:t>
            </a:r>
            <a:r>
              <a:rPr sz="1948" spc="1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плану)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31" name="object 29"/>
          <p:cNvGrpSpPr/>
          <p:nvPr/>
        </p:nvGrpSpPr>
        <p:grpSpPr>
          <a:xfrm>
            <a:off x="10196543" y="5615121"/>
            <a:ext cx="3335435" cy="1190591"/>
            <a:chOff x="5274564" y="4059936"/>
            <a:chExt cx="1630680" cy="664464"/>
          </a:xfrm>
        </p:grpSpPr>
        <p:sp>
          <p:nvSpPr>
            <p:cNvPr id="32" name="object 30"/>
            <p:cNvSpPr/>
            <p:nvPr/>
          </p:nvSpPr>
          <p:spPr>
            <a:xfrm>
              <a:off x="5312664" y="4059936"/>
              <a:ext cx="1592580" cy="626745"/>
            </a:xfrm>
            <a:custGeom>
              <a:avLst/>
              <a:gdLst/>
              <a:ahLst/>
              <a:cxnLst/>
              <a:rect l="l" t="t" r="r" b="b"/>
              <a:pathLst>
                <a:path w="1592579" h="626745">
                  <a:moveTo>
                    <a:pt x="0" y="626363"/>
                  </a:moveTo>
                  <a:lnTo>
                    <a:pt x="955547" y="0"/>
                  </a:lnTo>
                  <a:lnTo>
                    <a:pt x="15925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33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74564" y="4648200"/>
              <a:ext cx="76200" cy="76200"/>
            </a:xfrm>
            <a:prstGeom prst="rect">
              <a:avLst/>
            </a:prstGeom>
          </p:spPr>
        </p:pic>
      </p:grpSp>
      <p:sp>
        <p:nvSpPr>
          <p:cNvPr id="35" name="object 33"/>
          <p:cNvSpPr txBox="1"/>
          <p:nvPr/>
        </p:nvSpPr>
        <p:spPr>
          <a:xfrm>
            <a:off x="12327574" y="5673840"/>
            <a:ext cx="5597102" cy="1816821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9026">
              <a:spcBef>
                <a:spcPts val="142"/>
              </a:spcBef>
            </a:pPr>
            <a:r>
              <a:rPr sz="1948" b="1" spc="-15" dirty="0">
                <a:solidFill>
                  <a:srgbClr val="44633A"/>
                </a:solidFill>
                <a:latin typeface="Arial"/>
                <a:cs typeface="Arial"/>
              </a:rPr>
              <a:t>Видатки</a:t>
            </a:r>
            <a:endParaRPr sz="1948" dirty="0">
              <a:solidFill>
                <a:srgbClr val="44633A"/>
              </a:solidFill>
              <a:latin typeface="Arial"/>
              <a:cs typeface="Arial"/>
            </a:endParaRPr>
          </a:p>
          <a:p>
            <a:pPr marL="19026"/>
            <a:r>
              <a:rPr sz="1948" b="1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lang="uk-UA" sz="1948" b="1" dirty="0" smtClean="0">
                <a:solidFill>
                  <a:srgbClr val="44633A"/>
                </a:solidFill>
                <a:latin typeface="Arial"/>
                <a:cs typeface="Arial"/>
              </a:rPr>
              <a:t>3 829 434,7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тис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.</a:t>
            </a:r>
            <a:r>
              <a:rPr sz="1948" b="1" spc="15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грн</a:t>
            </a:r>
            <a:r>
              <a:rPr sz="1948" b="1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spc="-7" dirty="0" smtClean="0">
                <a:solidFill>
                  <a:srgbClr val="44633A"/>
                </a:solidFill>
                <a:latin typeface="Microsoft Sans Serif"/>
                <a:cs typeface="Microsoft Sans Serif"/>
              </a:rPr>
              <a:t>(</a:t>
            </a:r>
            <a:r>
              <a:rPr lang="uk-UA" sz="1948" spc="-7" dirty="0" smtClean="0">
                <a:solidFill>
                  <a:srgbClr val="44633A"/>
                </a:solidFill>
                <a:latin typeface="Microsoft Sans Serif"/>
                <a:cs typeface="Microsoft Sans Serif"/>
              </a:rPr>
              <a:t>87,9</a:t>
            </a:r>
            <a:r>
              <a:rPr sz="1948" spc="37" dirty="0" smtClean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%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  <a:p>
            <a:pPr marL="19026" marR="7610"/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до</a:t>
            </a:r>
            <a:r>
              <a:rPr sz="1948" spc="30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річного</a:t>
            </a:r>
            <a:r>
              <a:rPr sz="1948" spc="4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плану),</a:t>
            </a:r>
            <a:r>
              <a:rPr sz="1948" spc="4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в</a:t>
            </a:r>
            <a:r>
              <a:rPr sz="1948" spc="2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30" dirty="0">
                <a:solidFill>
                  <a:srgbClr val="44633A"/>
                </a:solidFill>
                <a:latin typeface="Microsoft Sans Serif"/>
                <a:cs typeface="Microsoft Sans Serif"/>
              </a:rPr>
              <a:t>тому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числі</a:t>
            </a:r>
            <a:r>
              <a:rPr sz="1948" spc="4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30" dirty="0">
                <a:solidFill>
                  <a:srgbClr val="44633A"/>
                </a:solidFill>
                <a:latin typeface="Microsoft Sans Serif"/>
                <a:cs typeface="Microsoft Sans Serif"/>
              </a:rPr>
              <a:t>по</a:t>
            </a:r>
            <a:r>
              <a:rPr sz="1948" spc="1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30" dirty="0">
                <a:solidFill>
                  <a:srgbClr val="44633A"/>
                </a:solidFill>
                <a:latin typeface="Microsoft Sans Serif"/>
                <a:cs typeface="Microsoft Sans Serif"/>
              </a:rPr>
              <a:t>загальному</a:t>
            </a:r>
            <a:r>
              <a:rPr sz="1948" spc="90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фонду</a:t>
            </a:r>
            <a:r>
              <a:rPr sz="1948" spc="37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502" dirty="0">
                <a:solidFill>
                  <a:srgbClr val="44633A"/>
                </a:solidFill>
                <a:latin typeface="Microsoft Sans Serif"/>
                <a:cs typeface="Microsoft Sans Serif"/>
              </a:rPr>
              <a:t>– </a:t>
            </a:r>
            <a:r>
              <a:rPr sz="1948" spc="-494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lang="uk-UA" sz="1948" b="1" dirty="0">
                <a:solidFill>
                  <a:srgbClr val="44633A"/>
                </a:solidFill>
                <a:latin typeface="Arial"/>
                <a:cs typeface="Arial"/>
              </a:rPr>
              <a:t>2 779 122,4 </a:t>
            </a:r>
            <a:r>
              <a:rPr sz="1948" b="1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b="1" dirty="0" err="1">
                <a:solidFill>
                  <a:srgbClr val="44633A"/>
                </a:solidFill>
                <a:latin typeface="Arial"/>
                <a:cs typeface="Arial"/>
              </a:rPr>
              <a:t>тис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.</a:t>
            </a:r>
            <a:r>
              <a:rPr sz="1948" b="1" spc="22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грн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(</a:t>
            </a:r>
            <a:r>
              <a:rPr lang="uk-UA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88,9</a:t>
            </a:r>
            <a:r>
              <a:rPr sz="1948" spc="4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%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  <a:p>
            <a:pPr marL="19026" marR="299657"/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до</a:t>
            </a:r>
            <a:r>
              <a:rPr sz="1948" spc="2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річного</a:t>
            </a:r>
            <a:r>
              <a:rPr sz="1948" spc="4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плану),</a:t>
            </a:r>
            <a:r>
              <a:rPr sz="1948" spc="105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30" dirty="0">
                <a:solidFill>
                  <a:srgbClr val="44633A"/>
                </a:solidFill>
                <a:latin typeface="Microsoft Sans Serif"/>
                <a:cs typeface="Microsoft Sans Serif"/>
              </a:rPr>
              <a:t>по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спеціальному</a:t>
            </a:r>
            <a:r>
              <a:rPr sz="1948" spc="487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фонду</a:t>
            </a:r>
            <a:r>
              <a:rPr sz="1948" spc="487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502" dirty="0">
                <a:solidFill>
                  <a:srgbClr val="44633A"/>
                </a:solidFill>
                <a:latin typeface="Microsoft Sans Serif"/>
                <a:cs typeface="Microsoft Sans Serif"/>
              </a:rPr>
              <a:t>– </a:t>
            </a:r>
            <a:r>
              <a:rPr lang="uk-UA" sz="1948" spc="502" dirty="0">
                <a:solidFill>
                  <a:srgbClr val="44633A"/>
                </a:solidFill>
                <a:latin typeface="Microsoft Sans Serif"/>
                <a:cs typeface="Microsoft Sans Serif"/>
              </a:rPr>
              <a:t>  </a:t>
            </a:r>
            <a:r>
              <a:rPr lang="uk-UA" sz="1948" b="1" dirty="0">
                <a:solidFill>
                  <a:srgbClr val="44633A"/>
                </a:solidFill>
                <a:latin typeface="Arial"/>
                <a:cs typeface="Arial"/>
              </a:rPr>
              <a:t>1 050 312,3</a:t>
            </a:r>
            <a:r>
              <a:rPr sz="1948" b="1" dirty="0">
                <a:solidFill>
                  <a:srgbClr val="44633A"/>
                </a:solidFill>
                <a:latin typeface="Arial"/>
                <a:cs typeface="Arial"/>
              </a:rPr>
              <a:t> тис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.</a:t>
            </a:r>
            <a:r>
              <a:rPr sz="1948" b="1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b="1" spc="-7" dirty="0" err="1">
                <a:solidFill>
                  <a:srgbClr val="44633A"/>
                </a:solidFill>
                <a:latin typeface="Arial"/>
                <a:cs typeface="Arial"/>
              </a:rPr>
              <a:t>грн</a:t>
            </a:r>
            <a:r>
              <a:rPr sz="1948" b="1" spc="-7" dirty="0">
                <a:solidFill>
                  <a:srgbClr val="44633A"/>
                </a:solidFill>
                <a:latin typeface="Arial"/>
                <a:cs typeface="Arial"/>
              </a:rPr>
              <a:t> 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(</a:t>
            </a:r>
            <a:r>
              <a:rPr lang="uk-UA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84,9</a:t>
            </a:r>
            <a:r>
              <a:rPr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%</a:t>
            </a:r>
            <a:r>
              <a:rPr lang="uk-UA" sz="1948" spc="-7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7" dirty="0" err="1">
                <a:solidFill>
                  <a:srgbClr val="44633A"/>
                </a:solidFill>
                <a:latin typeface="Microsoft Sans Serif"/>
                <a:cs typeface="Microsoft Sans Serif"/>
              </a:rPr>
              <a:t>до</a:t>
            </a:r>
            <a:r>
              <a:rPr sz="1948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22" dirty="0">
                <a:solidFill>
                  <a:srgbClr val="44633A"/>
                </a:solidFill>
                <a:latin typeface="Microsoft Sans Serif"/>
                <a:cs typeface="Microsoft Sans Serif"/>
              </a:rPr>
              <a:t>річного</a:t>
            </a:r>
            <a:r>
              <a:rPr sz="1948" spc="7" dirty="0">
                <a:solidFill>
                  <a:srgbClr val="44633A"/>
                </a:solidFill>
                <a:latin typeface="Microsoft Sans Serif"/>
                <a:cs typeface="Microsoft Sans Serif"/>
              </a:rPr>
              <a:t> </a:t>
            </a:r>
            <a:r>
              <a:rPr sz="1948" spc="-15" dirty="0">
                <a:solidFill>
                  <a:srgbClr val="44633A"/>
                </a:solidFill>
                <a:latin typeface="Microsoft Sans Serif"/>
                <a:cs typeface="Microsoft Sans Serif"/>
              </a:rPr>
              <a:t>плану)</a:t>
            </a:r>
            <a:endParaRPr sz="1948" dirty="0">
              <a:solidFill>
                <a:srgbClr val="44633A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4799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7" name="object 2"/>
          <p:cNvGrpSpPr/>
          <p:nvPr/>
        </p:nvGrpSpPr>
        <p:grpSpPr>
          <a:xfrm>
            <a:off x="575047" y="257687"/>
            <a:ext cx="17569951" cy="1495088"/>
            <a:chOff x="277368" y="0"/>
            <a:chExt cx="8615680" cy="1176655"/>
          </a:xfrm>
        </p:grpSpPr>
        <p:sp>
          <p:nvSpPr>
            <p:cNvPr id="8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1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58382" y="315816"/>
            <a:ext cx="13465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Інформація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щодо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надання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кредитів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з бюджету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територіальної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громади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та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їх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повернення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у 2020-2022 роках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877857"/>
              </p:ext>
            </p:extLst>
          </p:nvPr>
        </p:nvGraphicFramePr>
        <p:xfrm>
          <a:off x="1367136" y="1901669"/>
          <a:ext cx="15667353" cy="363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407307"/>
              </p:ext>
            </p:extLst>
          </p:nvPr>
        </p:nvGraphicFramePr>
        <p:xfrm>
          <a:off x="1367136" y="6073253"/>
          <a:ext cx="15985775" cy="408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343800" y="5552784"/>
            <a:ext cx="2904962" cy="507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97" dirty="0"/>
              <a:t>Спеціальний фонд</a:t>
            </a:r>
          </a:p>
        </p:txBody>
      </p:sp>
    </p:spTree>
    <p:extLst>
      <p:ext uri="{BB962C8B-B14F-4D97-AF65-F5344CB8AC3E}">
        <p14:creationId xmlns:p14="http://schemas.microsoft.com/office/powerpoint/2010/main" val="7760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008" y="21875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7" name="object 2"/>
          <p:cNvGrpSpPr/>
          <p:nvPr/>
        </p:nvGrpSpPr>
        <p:grpSpPr>
          <a:xfrm>
            <a:off x="575047" y="257687"/>
            <a:ext cx="17569951" cy="1495088"/>
            <a:chOff x="277368" y="0"/>
            <a:chExt cx="8615680" cy="1176655"/>
          </a:xfrm>
        </p:grpSpPr>
        <p:sp>
          <p:nvSpPr>
            <p:cNvPr id="8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1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159224" y="396255"/>
            <a:ext cx="133342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Джерела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фінансування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бюджету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Черкаської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ru-RU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міської</a:t>
            </a: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 ТГ у 2020-2022 роках</a:t>
            </a:r>
          </a:p>
        </p:txBody>
      </p:sp>
      <p:pic>
        <p:nvPicPr>
          <p:cNvPr id="14" name="object 9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87999" y="1954254"/>
            <a:ext cx="4820898" cy="5431678"/>
          </a:xfrm>
          <a:prstGeom prst="rect">
            <a:avLst/>
          </a:prstGeom>
        </p:spPr>
      </p:pic>
      <p:sp>
        <p:nvSpPr>
          <p:cNvPr id="15" name="object 30"/>
          <p:cNvSpPr txBox="1"/>
          <p:nvPr/>
        </p:nvSpPr>
        <p:spPr>
          <a:xfrm>
            <a:off x="12548281" y="2050004"/>
            <a:ext cx="4760616" cy="4636822"/>
          </a:xfrm>
          <a:prstGeom prst="rect">
            <a:avLst/>
          </a:prstGeom>
        </p:spPr>
        <p:txBody>
          <a:bodyPr vert="horz" wrap="square" lIns="0" tIns="19978" rIns="0" bIns="0" rtlCol="0">
            <a:spAutoFit/>
          </a:bodyPr>
          <a:lstStyle/>
          <a:p>
            <a:pPr marL="19026">
              <a:spcBef>
                <a:spcPts val="157"/>
              </a:spcBef>
            </a:pPr>
            <a:r>
              <a:rPr sz="2097" spc="-30" dirty="0">
                <a:solidFill>
                  <a:srgbClr val="020202"/>
                </a:solidFill>
                <a:latin typeface="Microsoft Sans Serif"/>
                <a:cs typeface="Microsoft Sans Serif"/>
              </a:rPr>
              <a:t>-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Залишки бюджетних коштів:</a:t>
            </a:r>
          </a:p>
          <a:p>
            <a:pPr marL="19026"/>
            <a:r>
              <a:rPr sz="2500" spc="-15" dirty="0">
                <a:solidFill>
                  <a:srgbClr val="020202"/>
                </a:solidFill>
                <a:cs typeface="Microsoft Sans Serif"/>
              </a:rPr>
              <a:t>на 01.01.2022– 115 689,7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тис.грн,</a:t>
            </a:r>
          </a:p>
          <a:p>
            <a:pPr marL="19026"/>
            <a:r>
              <a:rPr sz="2500" spc="-15" dirty="0" err="1">
                <a:solidFill>
                  <a:srgbClr val="020202"/>
                </a:solidFill>
                <a:cs typeface="Microsoft Sans Serif"/>
              </a:rPr>
              <a:t>на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 01.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0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1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.202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3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– 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627 240,5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тис.грн,</a:t>
            </a:r>
          </a:p>
          <a:p>
            <a:pPr marL="19026" marR="444254"/>
            <a:r>
              <a:rPr sz="2500" spc="-15" dirty="0">
                <a:solidFill>
                  <a:srgbClr val="020202"/>
                </a:solidFill>
                <a:cs typeface="Microsoft Sans Serif"/>
              </a:rPr>
              <a:t>-Залишки коштів на рахунках  бюджетних установ(власні  надходження):</a:t>
            </a:r>
          </a:p>
          <a:p>
            <a:pPr marL="19026"/>
            <a:r>
              <a:rPr sz="2500" spc="-15" dirty="0">
                <a:solidFill>
                  <a:srgbClr val="020202"/>
                </a:solidFill>
                <a:cs typeface="Microsoft Sans Serif"/>
              </a:rPr>
              <a:t>на 01.01.2022 -10 774,3 тис.грн</a:t>
            </a:r>
          </a:p>
          <a:p>
            <a:pPr marL="19026"/>
            <a:r>
              <a:rPr sz="2500" spc="-15" dirty="0" err="1">
                <a:solidFill>
                  <a:srgbClr val="020202"/>
                </a:solidFill>
                <a:cs typeface="Microsoft Sans Serif"/>
              </a:rPr>
              <a:t>на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 01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.01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.202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3 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– 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10 817,7 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тис.грн,</a:t>
            </a:r>
          </a:p>
          <a:p>
            <a:pPr marL="19026" marR="48514"/>
            <a:r>
              <a:rPr sz="2500" spc="-15" dirty="0">
                <a:solidFill>
                  <a:srgbClr val="020202"/>
                </a:solidFill>
                <a:cs typeface="Microsoft Sans Serif"/>
              </a:rPr>
              <a:t>- Кошти, </a:t>
            </a:r>
            <a:r>
              <a:rPr sz="2500" spc="-15" dirty="0" err="1">
                <a:solidFill>
                  <a:srgbClr val="020202"/>
                </a:solidFill>
                <a:cs typeface="Microsoft Sans Serif"/>
              </a:rPr>
              <a:t>що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sz="2500" spc="-15" dirty="0" err="1">
                <a:solidFill>
                  <a:srgbClr val="020202"/>
                </a:solidFill>
                <a:cs typeface="Microsoft Sans Serif"/>
              </a:rPr>
              <a:t>передаються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 із  загального фонду бюджету до  бюджету розвитку (спеціального  фонду)- 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940 315,3</a:t>
            </a:r>
            <a:r>
              <a:rPr sz="2500" spc="-15" dirty="0">
                <a:solidFill>
                  <a:srgbClr val="020202"/>
                </a:solidFill>
                <a:cs typeface="Microsoft Sans Serif"/>
              </a:rPr>
              <a:t>тис.грн.</a:t>
            </a:r>
          </a:p>
        </p:txBody>
      </p:sp>
      <p:pic>
        <p:nvPicPr>
          <p:cNvPr id="17" name="Picture 69" descr="1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2947" y="1893134"/>
            <a:ext cx="5366176" cy="7657494"/>
          </a:xfrm>
          <a:prstGeom prst="rect">
            <a:avLst/>
          </a:prstGeom>
          <a:noFill/>
        </p:spPr>
      </p:pic>
      <p:pic>
        <p:nvPicPr>
          <p:cNvPr id="18" name="Picture 70" descr="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99851" y="1969561"/>
            <a:ext cx="4997152" cy="5433358"/>
          </a:xfrm>
          <a:prstGeom prst="rect">
            <a:avLst/>
          </a:prstGeom>
          <a:noFill/>
        </p:spPr>
      </p:pic>
      <p:sp>
        <p:nvSpPr>
          <p:cNvPr id="19" name="Rectangle 3"/>
          <p:cNvSpPr>
            <a:spLocks noChangeArrowheads="1"/>
          </p:cNvSpPr>
          <p:nvPr/>
        </p:nvSpPr>
        <p:spPr bwMode="gray">
          <a:xfrm>
            <a:off x="1733579" y="9509194"/>
            <a:ext cx="15176547" cy="430473"/>
          </a:xfrm>
          <a:prstGeom prst="rect">
            <a:avLst/>
          </a:prstGeom>
          <a:solidFill>
            <a:srgbClr val="EAEAEA"/>
          </a:solidFill>
          <a:ln w="9525" algn="ctr">
            <a:prstDash val="dash"/>
            <a:miter lim="800000"/>
            <a:headEnd/>
            <a:tailEnd/>
          </a:ln>
          <a:effectLst/>
          <a:scene3d>
            <a:camera prst="legacyPerspectiveTop">
              <a:rot lat="600000" lon="0" rev="0"/>
            </a:camera>
            <a:lightRig rig="legacyFlat3" dir="r"/>
          </a:scene3d>
          <a:sp3d extrusionH="37830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endParaRPr lang="ru-RU" sz="2697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7" descr="light_shadow"/>
          <p:cNvPicPr>
            <a:picLocks noChangeAspect="1" noChangeArrowheads="1"/>
          </p:cNvPicPr>
          <p:nvPr/>
        </p:nvPicPr>
        <p:blipFill>
          <a:blip r:embed="rId9" cstate="print">
            <a:lum bright="-78000" contrast="-78000"/>
          </a:blip>
          <a:srcRect/>
          <a:stretch>
            <a:fillRect/>
          </a:stretch>
        </p:blipFill>
        <p:spPr bwMode="gray">
          <a:xfrm>
            <a:off x="3200080" y="8837559"/>
            <a:ext cx="2368797" cy="656414"/>
          </a:xfrm>
          <a:prstGeom prst="rect">
            <a:avLst/>
          </a:prstGeom>
          <a:noFill/>
        </p:spPr>
      </p:pic>
      <p:pic>
        <p:nvPicPr>
          <p:cNvPr id="21" name="Picture 8" descr="light_shadow"/>
          <p:cNvPicPr>
            <a:picLocks noChangeAspect="1" noChangeArrowheads="1"/>
          </p:cNvPicPr>
          <p:nvPr/>
        </p:nvPicPr>
        <p:blipFill>
          <a:blip r:embed="rId10" cstate="print">
            <a:lum bright="-90000" contrast="-48000"/>
          </a:blip>
          <a:srcRect/>
          <a:stretch>
            <a:fillRect/>
          </a:stretch>
        </p:blipFill>
        <p:spPr bwMode="gray">
          <a:xfrm>
            <a:off x="11471069" y="8706958"/>
            <a:ext cx="2192802" cy="637387"/>
          </a:xfrm>
          <a:prstGeom prst="rect">
            <a:avLst/>
          </a:prstGeom>
          <a:noFill/>
        </p:spPr>
      </p:pic>
      <p:sp>
        <p:nvSpPr>
          <p:cNvPr id="22" name="Rectangle 14"/>
          <p:cNvSpPr>
            <a:spLocks noChangeArrowheads="1"/>
          </p:cNvSpPr>
          <p:nvPr/>
        </p:nvSpPr>
        <p:spPr bwMode="black">
          <a:xfrm>
            <a:off x="7193149" y="1996772"/>
            <a:ext cx="4903854" cy="5031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26"/>
            <a:r>
              <a:rPr lang="ru-RU" sz="2097" spc="-30" dirty="0">
                <a:solidFill>
                  <a:srgbClr val="020202"/>
                </a:solidFill>
                <a:latin typeface="Microsoft Sans Serif"/>
                <a:cs typeface="Microsoft Sans Serif"/>
              </a:rPr>
              <a:t>-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Залишки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бюджетних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коштів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:</a:t>
            </a:r>
          </a:p>
          <a:p>
            <a:pPr marL="19026"/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на 01.01.2021– 11 695,9 тис.грн,</a:t>
            </a:r>
          </a:p>
          <a:p>
            <a:pPr marL="19026"/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на 01.01.2022–</a:t>
            </a:r>
            <a:r>
              <a:rPr lang="en-US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115 689,7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тис.грн, </a:t>
            </a:r>
          </a:p>
          <a:p>
            <a:pPr marL="19026"/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-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Залишки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коштів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на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рахунках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бюджетних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установ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(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власні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надходження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)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:</a:t>
            </a:r>
          </a:p>
          <a:p>
            <a:pPr marL="19026"/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на 01.01.2021 - 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10 319,4 тис.грн</a:t>
            </a:r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 </a:t>
            </a:r>
            <a:endParaRPr lang="en-US" sz="2500" spc="-15" dirty="0">
              <a:solidFill>
                <a:srgbClr val="020202"/>
              </a:solidFill>
              <a:cs typeface="Microsoft Sans Serif"/>
            </a:endParaRPr>
          </a:p>
          <a:p>
            <a:pPr marL="19026"/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на 01.01.2022–   10 774,3тис.грн,</a:t>
            </a:r>
          </a:p>
          <a:p>
            <a:pPr marL="19026"/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- 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Кошти,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що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передаються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із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загального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фонду бюджету до бюджету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розвитку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(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спеціального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фонду)- 496 734,8 тис.грн.</a:t>
            </a:r>
          </a:p>
          <a:p>
            <a:endParaRPr lang="ru-RU" sz="2097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6" descr="light_shadow"/>
          <p:cNvPicPr>
            <a:picLocks noChangeAspect="1" noChangeArrowheads="1"/>
          </p:cNvPicPr>
          <p:nvPr/>
        </p:nvPicPr>
        <p:blipFill>
          <a:blip r:embed="rId9" cstate="print">
            <a:lum bright="-78000" contrast="-78000"/>
          </a:blip>
          <a:srcRect/>
          <a:stretch>
            <a:fillRect/>
          </a:stretch>
        </p:blipFill>
        <p:spPr bwMode="gray">
          <a:xfrm>
            <a:off x="7239257" y="8851998"/>
            <a:ext cx="2368797" cy="656414"/>
          </a:xfrm>
          <a:prstGeom prst="rect">
            <a:avLst/>
          </a:prstGeom>
          <a:noFill/>
        </p:spPr>
      </p:pic>
      <p:sp>
        <p:nvSpPr>
          <p:cNvPr id="24" name="Rectangle 19"/>
          <p:cNvSpPr>
            <a:spLocks noChangeArrowheads="1"/>
          </p:cNvSpPr>
          <p:nvPr/>
        </p:nvSpPr>
        <p:spPr bwMode="black">
          <a:xfrm>
            <a:off x="1506636" y="1892802"/>
            <a:ext cx="5015958" cy="5093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-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Залишки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бюджетних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коштів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:</a:t>
            </a:r>
          </a:p>
          <a:p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на 01.01.2020– 27 385,9 тис.грн,</a:t>
            </a:r>
          </a:p>
          <a:p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на 01.01.2021– 11 695,9 тис.грн, </a:t>
            </a:r>
          </a:p>
          <a:p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-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Залишки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коштів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на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рахунках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бюджетних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установ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(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власні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надходження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):</a:t>
            </a:r>
          </a:p>
          <a:p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на 01.01.2020 – 9 948,8 тис.грн</a:t>
            </a:r>
            <a:endParaRPr lang="ru-RU" sz="2500" spc="-15" dirty="0">
              <a:solidFill>
                <a:srgbClr val="020202"/>
              </a:solidFill>
              <a:cs typeface="Microsoft Sans Serif"/>
            </a:endParaRPr>
          </a:p>
          <a:p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на 01.01.2021 – 10 319,4 тис.грн,</a:t>
            </a:r>
          </a:p>
          <a:p>
            <a:r>
              <a:rPr lang="uk-UA" sz="2500" spc="-15" dirty="0">
                <a:solidFill>
                  <a:srgbClr val="020202"/>
                </a:solidFill>
                <a:cs typeface="Microsoft Sans Serif"/>
              </a:rPr>
              <a:t>- 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Кошти,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що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передаються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із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загального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фонду бюджету до бюджету 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розвитку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(</a:t>
            </a:r>
            <a:r>
              <a:rPr lang="ru-RU" sz="2500" spc="-15" dirty="0" err="1">
                <a:solidFill>
                  <a:srgbClr val="020202"/>
                </a:solidFill>
                <a:cs typeface="Microsoft Sans Serif"/>
              </a:rPr>
              <a:t>спеціального</a:t>
            </a:r>
            <a:r>
              <a:rPr lang="ru-RU" sz="2500" spc="-15" dirty="0">
                <a:solidFill>
                  <a:srgbClr val="020202"/>
                </a:solidFill>
                <a:cs typeface="Microsoft Sans Serif"/>
              </a:rPr>
              <a:t> фонду) – 512 651,2 тис.грн.</a:t>
            </a:r>
          </a:p>
          <a:p>
            <a:endParaRPr lang="ru-RU" sz="2500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8361539" y="7353937"/>
            <a:ext cx="2433707" cy="2475186"/>
            <a:chOff x="2304" y="2496"/>
            <a:chExt cx="1200" cy="1531"/>
          </a:xfrm>
        </p:grpSpPr>
        <p:pic>
          <p:nvPicPr>
            <p:cNvPr id="26" name="Picture 21" descr="circuler_1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gray">
            <a:xfrm>
              <a:off x="2314" y="2544"/>
              <a:ext cx="1182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22"/>
            <p:cNvSpPr>
              <a:spLocks noChangeArrowheads="1"/>
            </p:cNvSpPr>
            <p:nvPr/>
          </p:nvSpPr>
          <p:spPr bwMode="gray">
            <a:xfrm>
              <a:off x="2314" y="2544"/>
              <a:ext cx="1190" cy="1199"/>
            </a:xfrm>
            <a:prstGeom prst="ellipse">
              <a:avLst/>
            </a:prstGeom>
            <a:solidFill>
              <a:srgbClr val="A7B789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69863">
                <a:defRPr/>
              </a:pPr>
              <a:endParaRPr lang="ru-RU" sz="269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3" descr="light_shadow1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t="14285"/>
            <a:stretch>
              <a:fillRect/>
            </a:stretch>
          </p:blipFill>
          <p:spPr bwMode="gray">
            <a:xfrm>
              <a:off x="2304" y="2496"/>
              <a:ext cx="87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24"/>
            <p:cNvGrpSpPr>
              <a:grpSpLocks/>
            </p:cNvGrpSpPr>
            <p:nvPr/>
          </p:nvGrpSpPr>
          <p:grpSpPr bwMode="auto">
            <a:xfrm rot="-3733502" flipH="1" flipV="1">
              <a:off x="2670" y="3381"/>
              <a:ext cx="1049" cy="243"/>
              <a:chOff x="2529" y="1060"/>
              <a:chExt cx="893" cy="236"/>
            </a:xfrm>
          </p:grpSpPr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>
                <a:off x="2529" y="1060"/>
                <a:ext cx="742" cy="186"/>
                <a:chOff x="1565" y="2568"/>
                <a:chExt cx="1118" cy="279"/>
              </a:xfrm>
            </p:grpSpPr>
            <p:sp>
              <p:nvSpPr>
                <p:cNvPr id="36" name="AutoShape 2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AutoShape 2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AutoShape 2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AutoShape 2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2" name="AutoShape 3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AutoShape 3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AutoShape 3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40" name="Group 35"/>
          <p:cNvGrpSpPr>
            <a:grpSpLocks/>
          </p:cNvGrpSpPr>
          <p:nvPr/>
        </p:nvGrpSpPr>
        <p:grpSpPr bwMode="auto">
          <a:xfrm>
            <a:off x="3214052" y="7184183"/>
            <a:ext cx="2220049" cy="2528150"/>
            <a:chOff x="2304" y="2496"/>
            <a:chExt cx="1200" cy="1531"/>
          </a:xfrm>
        </p:grpSpPr>
        <p:pic>
          <p:nvPicPr>
            <p:cNvPr id="41" name="Picture 36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2314" y="2544"/>
              <a:ext cx="1182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Oval 37"/>
            <p:cNvSpPr>
              <a:spLocks noChangeArrowheads="1"/>
            </p:cNvSpPr>
            <p:nvPr/>
          </p:nvSpPr>
          <p:spPr bwMode="gray">
            <a:xfrm>
              <a:off x="2314" y="2544"/>
              <a:ext cx="1190" cy="1199"/>
            </a:xfrm>
            <a:prstGeom prst="ellipse">
              <a:avLst/>
            </a:prstGeom>
            <a:solidFill>
              <a:srgbClr val="6F6F74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69863">
                <a:defRPr/>
              </a:pPr>
              <a:endParaRPr lang="ru-RU" sz="269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Picture 38" descr="light_shadow1"/>
            <p:cNvPicPr>
              <a:picLocks noChangeAspect="1" noChangeArrowheads="1"/>
            </p:cNvPicPr>
            <p:nvPr/>
          </p:nvPicPr>
          <p:blipFill>
            <a:blip r:embed="rId12" cstate="print"/>
            <a:srcRect t="14285"/>
            <a:stretch>
              <a:fillRect/>
            </a:stretch>
          </p:blipFill>
          <p:spPr bwMode="gray">
            <a:xfrm>
              <a:off x="2304" y="2496"/>
              <a:ext cx="87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Group 39"/>
            <p:cNvGrpSpPr>
              <a:grpSpLocks/>
            </p:cNvGrpSpPr>
            <p:nvPr/>
          </p:nvGrpSpPr>
          <p:grpSpPr bwMode="auto">
            <a:xfrm rot="-3733502" flipH="1" flipV="1">
              <a:off x="2670" y="3381"/>
              <a:ext cx="1049" cy="243"/>
              <a:chOff x="2529" y="1060"/>
              <a:chExt cx="893" cy="236"/>
            </a:xfrm>
          </p:grpSpPr>
          <p:grpSp>
            <p:nvGrpSpPr>
              <p:cNvPr id="45" name="Group 40"/>
              <p:cNvGrpSpPr>
                <a:grpSpLocks/>
              </p:cNvGrpSpPr>
              <p:nvPr/>
            </p:nvGrpSpPr>
            <p:grpSpPr bwMode="auto">
              <a:xfrm>
                <a:off x="2529" y="1060"/>
                <a:ext cx="742" cy="186"/>
                <a:chOff x="1565" y="2568"/>
                <a:chExt cx="1118" cy="279"/>
              </a:xfrm>
            </p:grpSpPr>
            <p:sp>
              <p:nvSpPr>
                <p:cNvPr id="51" name="AutoShape 4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AutoShape 4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AutoShape 4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AutoShape 4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7" name="AutoShape 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AutoShape 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AutoShape 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AutoShape 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13365463" y="7335169"/>
            <a:ext cx="2506292" cy="2375982"/>
            <a:chOff x="2304" y="2496"/>
            <a:chExt cx="1200" cy="1531"/>
          </a:xfrm>
        </p:grpSpPr>
        <p:pic>
          <p:nvPicPr>
            <p:cNvPr id="56" name="Picture 51" descr="circuler_1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gray">
            <a:xfrm>
              <a:off x="2314" y="2544"/>
              <a:ext cx="1182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Oval 52"/>
            <p:cNvSpPr>
              <a:spLocks noChangeArrowheads="1"/>
            </p:cNvSpPr>
            <p:nvPr/>
          </p:nvSpPr>
          <p:spPr bwMode="gray">
            <a:xfrm>
              <a:off x="2314" y="2544"/>
              <a:ext cx="1190" cy="1199"/>
            </a:xfrm>
            <a:prstGeom prst="ellipse">
              <a:avLst/>
            </a:prstGeom>
            <a:solidFill>
              <a:srgbClr val="67AABF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69863">
                <a:defRPr/>
              </a:pPr>
              <a:endParaRPr lang="ru-RU" sz="269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Picture 53" descr="light_shadow1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14285"/>
            <a:stretch>
              <a:fillRect/>
            </a:stretch>
          </p:blipFill>
          <p:spPr bwMode="gray">
            <a:xfrm>
              <a:off x="2304" y="2496"/>
              <a:ext cx="87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54"/>
            <p:cNvGrpSpPr>
              <a:grpSpLocks/>
            </p:cNvGrpSpPr>
            <p:nvPr/>
          </p:nvGrpSpPr>
          <p:grpSpPr bwMode="auto">
            <a:xfrm rot="-3733502" flipH="1" flipV="1">
              <a:off x="2670" y="3381"/>
              <a:ext cx="1049" cy="243"/>
              <a:chOff x="2529" y="1060"/>
              <a:chExt cx="893" cy="236"/>
            </a:xfrm>
          </p:grpSpPr>
          <p:grpSp>
            <p:nvGrpSpPr>
              <p:cNvPr id="60" name="Group 55"/>
              <p:cNvGrpSpPr>
                <a:grpSpLocks/>
              </p:cNvGrpSpPr>
              <p:nvPr/>
            </p:nvGrpSpPr>
            <p:grpSpPr bwMode="auto">
              <a:xfrm>
                <a:off x="2529" y="1060"/>
                <a:ext cx="742" cy="186"/>
                <a:chOff x="1565" y="2568"/>
                <a:chExt cx="1118" cy="279"/>
              </a:xfrm>
            </p:grpSpPr>
            <p:sp>
              <p:nvSpPr>
                <p:cNvPr id="66" name="AutoShape 5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AutoShape 5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AutoShape 5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AutoShape 5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62" name="AutoShape 6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AutoShape 6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AutoShape 6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AutoShape 6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69863">
                    <a:defRPr/>
                  </a:pPr>
                  <a:endParaRPr lang="ru-RU" sz="269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3218958" y="7968439"/>
            <a:ext cx="2235612" cy="5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9863" eaLnBrk="0" hangingPunct="0">
              <a:defRPr/>
            </a:pPr>
            <a:r>
              <a:rPr lang="ru-RU" sz="2996" b="1" dirty="0">
                <a:latin typeface="Arial" panose="020B0604020202020204" pitchFamily="34" charset="0"/>
                <a:cs typeface="Arial" panose="020B0604020202020204" pitchFamily="34" charset="0"/>
              </a:rPr>
              <a:t>01.01.2021</a:t>
            </a:r>
            <a:endParaRPr lang="en-US" sz="2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66"/>
          <p:cNvSpPr>
            <a:spLocks noChangeArrowheads="1"/>
          </p:cNvSpPr>
          <p:nvPr/>
        </p:nvSpPr>
        <p:spPr bwMode="auto">
          <a:xfrm>
            <a:off x="8478624" y="8072231"/>
            <a:ext cx="2235612" cy="5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9863" eaLnBrk="0" hangingPunct="0">
              <a:defRPr/>
            </a:pPr>
            <a:r>
              <a:rPr lang="ru-RU" sz="2996" b="1" dirty="0">
                <a:latin typeface="Arial" panose="020B0604020202020204" pitchFamily="34" charset="0"/>
                <a:cs typeface="Arial" panose="020B0604020202020204" pitchFamily="34" charset="0"/>
              </a:rPr>
              <a:t>01.01.2022</a:t>
            </a:r>
            <a:endParaRPr lang="en-US" sz="2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13455726" y="7982240"/>
            <a:ext cx="2235612" cy="5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9863" eaLnBrk="0" hangingPunct="0">
              <a:defRPr/>
            </a:pPr>
            <a:r>
              <a:rPr lang="ru-RU" sz="2996" b="1" dirty="0">
                <a:latin typeface="Arial" panose="020B0604020202020204" pitchFamily="34" charset="0"/>
                <a:cs typeface="Arial" panose="020B0604020202020204" pitchFamily="34" charset="0"/>
              </a:rPr>
              <a:t>01.01.2023</a:t>
            </a:r>
            <a:endParaRPr lang="en-US" sz="2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264684"/>
              </p:ext>
            </p:extLst>
          </p:nvPr>
        </p:nvGraphicFramePr>
        <p:xfrm>
          <a:off x="471691" y="5366338"/>
          <a:ext cx="17341521" cy="369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608537" y="1321995"/>
            <a:ext cx="13444588" cy="38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7609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7609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Динаміка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залишку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коштів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місцевого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 бюджету на депозитному </a:t>
            </a: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рахунку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31370" y="4761015"/>
            <a:ext cx="13538011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097" b="1" dirty="0" err="1">
                <a:cs typeface="Arial" panose="020B0604020202020204" pitchFamily="34" charset="0"/>
              </a:rPr>
              <a:t>Динаміка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доходів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від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розміщення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тимчасово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вільних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коштів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місцевих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бюджетів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9118182"/>
            <a:ext cx="182880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/>
              <a:t>26.07.2022 року </a:t>
            </a:r>
            <a:r>
              <a:rPr lang="ru-RU" sz="2200" b="1" dirty="0" err="1"/>
              <a:t>Черкаською</a:t>
            </a:r>
            <a:r>
              <a:rPr lang="ru-RU" sz="2200" b="1" dirty="0"/>
              <a:t> </a:t>
            </a:r>
            <a:r>
              <a:rPr lang="ru-RU" sz="2200" b="1" dirty="0" err="1"/>
              <a:t>міською</a:t>
            </a:r>
            <a:r>
              <a:rPr lang="ru-RU" sz="2200" b="1" dirty="0"/>
              <a:t> радою в </a:t>
            </a:r>
            <a:r>
              <a:rPr lang="ru-RU" sz="2200" b="1" dirty="0" err="1"/>
              <a:t>особі</a:t>
            </a:r>
            <a:r>
              <a:rPr lang="ru-RU" sz="2200" b="1" dirty="0"/>
              <a:t> департаменту </a:t>
            </a:r>
            <a:r>
              <a:rPr lang="ru-RU" sz="2200" b="1" dirty="0" err="1"/>
              <a:t>фінансової</a:t>
            </a:r>
            <a:r>
              <a:rPr lang="ru-RU" sz="2200" b="1" dirty="0"/>
              <a:t> політики </a:t>
            </a:r>
            <a:r>
              <a:rPr lang="ru-RU" sz="2200" b="1" dirty="0" err="1"/>
              <a:t>придбано</a:t>
            </a:r>
            <a:r>
              <a:rPr lang="ru-RU" sz="2200" b="1" dirty="0"/>
              <a:t> через АТ «</a:t>
            </a:r>
            <a:r>
              <a:rPr lang="ru-RU" sz="2200" b="1" dirty="0" err="1"/>
              <a:t>Укрексімбанк</a:t>
            </a:r>
            <a:r>
              <a:rPr lang="ru-RU" sz="2200" b="1" dirty="0"/>
              <a:t>» </a:t>
            </a:r>
            <a:r>
              <a:rPr lang="ru-RU" sz="2200" b="1" dirty="0" err="1"/>
              <a:t>державні</a:t>
            </a:r>
            <a:r>
              <a:rPr lang="ru-RU" sz="2200" b="1" dirty="0"/>
              <a:t> </a:t>
            </a:r>
            <a:r>
              <a:rPr lang="ru-RU" sz="2200" b="1" dirty="0" err="1"/>
              <a:t>цінні</a:t>
            </a:r>
            <a:r>
              <a:rPr lang="ru-RU" sz="2200" b="1" dirty="0"/>
              <a:t> </a:t>
            </a:r>
            <a:r>
              <a:rPr lang="ru-RU" sz="2200" b="1" dirty="0" err="1"/>
              <a:t>папери</a:t>
            </a:r>
            <a:r>
              <a:rPr lang="ru-RU" sz="2200" b="1" dirty="0"/>
              <a:t> – </a:t>
            </a:r>
            <a:r>
              <a:rPr lang="ru-RU" sz="2200" b="1" dirty="0" err="1"/>
              <a:t>військові</a:t>
            </a:r>
            <a:r>
              <a:rPr lang="ru-RU" sz="2200" b="1" dirty="0"/>
              <a:t> </a:t>
            </a:r>
            <a:r>
              <a:rPr lang="ru-RU" sz="2200" b="1" dirty="0" err="1"/>
              <a:t>облігації</a:t>
            </a:r>
            <a:r>
              <a:rPr lang="ru-RU" sz="2200" b="1" dirty="0"/>
              <a:t> в </a:t>
            </a:r>
            <a:r>
              <a:rPr lang="ru-RU" sz="2200" b="1" dirty="0" err="1"/>
              <a:t>кількості</a:t>
            </a:r>
            <a:r>
              <a:rPr lang="ru-RU" sz="2200" b="1" dirty="0"/>
              <a:t> 51 209 шт., з </a:t>
            </a:r>
            <a:r>
              <a:rPr lang="ru-RU" sz="2200" b="1" dirty="0" err="1"/>
              <a:t>відсотковим</a:t>
            </a:r>
            <a:r>
              <a:rPr lang="ru-RU" sz="2200" b="1" dirty="0"/>
              <a:t> доходом 9,5%, на суму 49 998,9 тис. грн. з </a:t>
            </a:r>
            <a:r>
              <a:rPr lang="ru-RU" sz="2200" b="1" dirty="0" err="1"/>
              <a:t>терміном</a:t>
            </a:r>
            <a:r>
              <a:rPr lang="ru-RU" sz="2200" b="1" dirty="0"/>
              <a:t> </a:t>
            </a:r>
            <a:r>
              <a:rPr lang="ru-RU" sz="2200" b="1" dirty="0" err="1"/>
              <a:t>погашення</a:t>
            </a:r>
            <a:r>
              <a:rPr lang="ru-RU" sz="2200" b="1" dirty="0"/>
              <a:t> 28.10.2022</a:t>
            </a:r>
            <a:r>
              <a:rPr lang="uk-UA" sz="2200" b="1" dirty="0"/>
              <a:t>, сума отриманого доходу склала 1</a:t>
            </a:r>
            <a:r>
              <a:rPr lang="ru-RU" sz="2200" b="1" dirty="0"/>
              <a:t> 210,1  тис.грн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758619"/>
              </p:ext>
            </p:extLst>
          </p:nvPr>
        </p:nvGraphicFramePr>
        <p:xfrm>
          <a:off x="439076" y="1321996"/>
          <a:ext cx="17345884" cy="393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2" name="object 2"/>
          <p:cNvGrpSpPr/>
          <p:nvPr/>
        </p:nvGrpSpPr>
        <p:grpSpPr>
          <a:xfrm>
            <a:off x="575047" y="257687"/>
            <a:ext cx="17569951" cy="1495088"/>
            <a:chOff x="277368" y="0"/>
            <a:chExt cx="8615680" cy="1176655"/>
          </a:xfrm>
        </p:grpSpPr>
        <p:sp>
          <p:nvSpPr>
            <p:cNvPr id="13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4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5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6" name="object 6"/>
            <p:cNvPicPr/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7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261463" y="449147"/>
            <a:ext cx="1427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uk-UA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Інформація</a:t>
            </a:r>
            <a:r>
              <a:rPr lang="ru-RU" altLang="uk-UA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uk-UA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щодо</a:t>
            </a:r>
            <a:r>
              <a:rPr lang="ru-RU" altLang="uk-UA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uk-UA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розміщення</a:t>
            </a:r>
            <a:r>
              <a:rPr lang="ru-RU" altLang="uk-UA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uk-UA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коштів</a:t>
            </a:r>
            <a:endParaRPr lang="ru-RU" altLang="uk-UA" sz="4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uk-UA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uk-UA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місцевого</a:t>
            </a:r>
            <a:r>
              <a:rPr lang="ru-RU" altLang="uk-UA" sz="4000" b="1" dirty="0">
                <a:solidFill>
                  <a:schemeClr val="bg1"/>
                </a:solidFill>
                <a:cs typeface="Arial" panose="020B0604020202020204" pitchFamily="34" charset="0"/>
              </a:rPr>
              <a:t> бюджету на депозитному </a:t>
            </a:r>
            <a:r>
              <a:rPr lang="ru-RU" altLang="uk-UA" sz="4000" b="1" dirty="0" err="1">
                <a:solidFill>
                  <a:schemeClr val="bg1"/>
                </a:solidFill>
                <a:cs typeface="Arial" panose="020B0604020202020204" pitchFamily="34" charset="0"/>
              </a:rPr>
              <a:t>рахунку</a:t>
            </a:r>
            <a:r>
              <a:rPr lang="ru-RU" altLang="uk-UA" sz="4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Прямоугольник 6"/>
          <p:cNvSpPr>
            <a:spLocks noChangeArrowheads="1"/>
          </p:cNvSpPr>
          <p:nvPr/>
        </p:nvSpPr>
        <p:spPr bwMode="auto">
          <a:xfrm>
            <a:off x="1223120" y="1678981"/>
            <a:ext cx="13444588" cy="38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7609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7609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Динаміка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залишку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коштів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місцевого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 бюджету на депозитному </a:t>
            </a:r>
            <a:r>
              <a:rPr lang="ru-RU" altLang="uk-UA" sz="2097" b="1" dirty="0" err="1">
                <a:latin typeface="Arial" panose="020B0604020202020204" pitchFamily="34" charset="0"/>
                <a:cs typeface="Arial" panose="020B0604020202020204" pitchFamily="34" charset="0"/>
              </a:rPr>
              <a:t>рахунку</a:t>
            </a:r>
            <a:r>
              <a:rPr lang="ru-RU" altLang="uk-UA" sz="20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83770" y="4913415"/>
            <a:ext cx="13538011" cy="38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097" b="1" dirty="0" err="1">
                <a:cs typeface="Arial" panose="020B0604020202020204" pitchFamily="34" charset="0"/>
              </a:rPr>
              <a:t>Динаміка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доходів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від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розміщення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тимчасово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вільних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коштів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місцевих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  <a:r>
              <a:rPr lang="ru-RU" sz="2097" b="1" dirty="0" err="1">
                <a:cs typeface="Arial" panose="020B0604020202020204" pitchFamily="34" charset="0"/>
              </a:rPr>
              <a:t>бюджетів</a:t>
            </a:r>
            <a:r>
              <a:rPr lang="ru-RU" sz="2097" b="1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42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7" name="object 2"/>
          <p:cNvGrpSpPr/>
          <p:nvPr/>
        </p:nvGrpSpPr>
        <p:grpSpPr>
          <a:xfrm>
            <a:off x="575047" y="257687"/>
            <a:ext cx="17569951" cy="1495088"/>
            <a:chOff x="277368" y="0"/>
            <a:chExt cx="8615680" cy="1176655"/>
          </a:xfrm>
        </p:grpSpPr>
        <p:sp>
          <p:nvSpPr>
            <p:cNvPr id="8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1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090330" y="538539"/>
            <a:ext cx="1440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Інформація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щодо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кількості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установ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організацій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ru-RU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та </a:t>
            </a:r>
            <a:r>
              <a:rPr lang="ru-RU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підприємств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що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фінансуються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за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рахунок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коштів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бюджету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Черкаської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міської</a:t>
            </a:r>
            <a:r>
              <a:rPr lang="ru-RU" sz="3000" b="1" dirty="0">
                <a:solidFill>
                  <a:schemeClr val="bg1"/>
                </a:solidFill>
                <a:cs typeface="Arial" panose="020B0604020202020204" pitchFamily="34" charset="0"/>
              </a:rPr>
              <a:t> ТГ станом  на 01.01.2023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470017"/>
              </p:ext>
            </p:extLst>
          </p:nvPr>
        </p:nvGraphicFramePr>
        <p:xfrm>
          <a:off x="1584717" y="2184822"/>
          <a:ext cx="15118566" cy="71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66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7" name="object 2"/>
          <p:cNvGrpSpPr/>
          <p:nvPr/>
        </p:nvGrpSpPr>
        <p:grpSpPr>
          <a:xfrm>
            <a:off x="359024" y="674623"/>
            <a:ext cx="17569951" cy="1537255"/>
            <a:chOff x="277368" y="0"/>
            <a:chExt cx="8615680" cy="1176655"/>
          </a:xfrm>
        </p:grpSpPr>
        <p:sp>
          <p:nvSpPr>
            <p:cNvPr id="8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1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087216" y="942136"/>
            <a:ext cx="13337711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Доступність </a:t>
            </a:r>
            <a:r>
              <a:rPr lang="ru-RU" sz="28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інформації</a:t>
            </a:r>
            <a:r>
              <a:rPr lang="ru-RU" sz="28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28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щодо</a:t>
            </a:r>
            <a:r>
              <a:rPr lang="ru-RU" sz="28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28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виконання</a:t>
            </a:r>
            <a:r>
              <a:rPr lang="ru-RU" sz="28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 бюджету </a:t>
            </a:r>
            <a:r>
              <a:rPr lang="ru-RU" sz="28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Черкаської</a:t>
            </a:r>
            <a:r>
              <a:rPr lang="ru-RU" sz="28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28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міської</a:t>
            </a:r>
            <a:r>
              <a:rPr lang="ru-RU" sz="2846" b="1" spc="-1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ТГ у 2022 </a:t>
            </a:r>
            <a:r>
              <a:rPr lang="ru-RU" sz="2846" b="1" spc="-15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році</a:t>
            </a:r>
            <a:endParaRPr lang="ru-RU" sz="2846" b="1" spc="-15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9064" y="2502063"/>
            <a:ext cx="9793088" cy="749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26" marR="7610" indent="673516" algn="just">
              <a:spcBef>
                <a:spcPts val="157"/>
              </a:spcBef>
            </a:pPr>
            <a:r>
              <a:rPr lang="ru-RU" sz="2000" spc="-37" dirty="0">
                <a:cs typeface="Microsoft Sans Serif"/>
              </a:rPr>
              <a:t>Департаментом </a:t>
            </a:r>
            <a:r>
              <a:rPr lang="ru-RU" sz="2000" spc="7" dirty="0" err="1">
                <a:cs typeface="Microsoft Sans Serif"/>
              </a:rPr>
              <a:t>фінансової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spc="-30" dirty="0">
                <a:cs typeface="Microsoft Sans Serif"/>
              </a:rPr>
              <a:t>політики </a:t>
            </a:r>
            <a:r>
              <a:rPr lang="ru-RU" sz="2000" spc="-30" dirty="0" err="1">
                <a:cs typeface="Microsoft Sans Serif"/>
              </a:rPr>
              <a:t>забезпечується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оприлюднення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інформації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7" dirty="0">
                <a:cs typeface="Microsoft Sans Serif"/>
              </a:rPr>
              <a:t>про </a:t>
            </a:r>
            <a:r>
              <a:rPr lang="ru-RU" sz="2000" spc="-37" dirty="0" err="1">
                <a:cs typeface="Microsoft Sans Serif"/>
              </a:rPr>
              <a:t>міський</a:t>
            </a:r>
            <a:r>
              <a:rPr lang="ru-RU" sz="2000" spc="-37" dirty="0">
                <a:cs typeface="Microsoft Sans Serif"/>
              </a:rPr>
              <a:t> </a:t>
            </a:r>
            <a:r>
              <a:rPr lang="ru-RU" sz="2000" spc="-97" dirty="0">
                <a:cs typeface="Microsoft Sans Serif"/>
              </a:rPr>
              <a:t>бюджет, </a:t>
            </a:r>
            <a:r>
              <a:rPr lang="ru-RU" sz="2000" spc="-90" dirty="0">
                <a:cs typeface="Microsoft Sans Serif"/>
              </a:rPr>
              <a:t> </a:t>
            </a:r>
            <a:r>
              <a:rPr lang="ru-RU" sz="2000" spc="-15" dirty="0">
                <a:cs typeface="Microsoft Sans Serif"/>
              </a:rPr>
              <a:t>шляхом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розміщення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7" dirty="0">
                <a:cs typeface="Microsoft Sans Serif"/>
              </a:rPr>
              <a:t>на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офіційному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вебсайті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міської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ради,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в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соціальній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30" dirty="0" err="1">
                <a:cs typeface="Microsoft Sans Serif"/>
              </a:rPr>
              <a:t>мережі</a:t>
            </a:r>
            <a:r>
              <a:rPr lang="ru-RU" sz="2000" spc="-22" dirty="0">
                <a:cs typeface="Microsoft Sans Serif"/>
              </a:rPr>
              <a:t> </a:t>
            </a:r>
            <a:r>
              <a:rPr lang="en-US" sz="2000" spc="-7" dirty="0">
                <a:cs typeface="Microsoft Sans Serif"/>
              </a:rPr>
              <a:t>Facebook,</a:t>
            </a:r>
            <a:r>
              <a:rPr lang="en-US" sz="2000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єдиному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15" dirty="0">
                <a:cs typeface="Microsoft Sans Serif"/>
              </a:rPr>
              <a:t>державному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вебпорталі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відкритих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даних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проектів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рішень</a:t>
            </a:r>
            <a:r>
              <a:rPr lang="ru-RU" sz="2000" spc="-7" dirty="0">
                <a:cs typeface="Microsoft Sans Serif"/>
              </a:rPr>
              <a:t>,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рішень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37" dirty="0" err="1">
                <a:cs typeface="Microsoft Sans Serif"/>
              </a:rPr>
              <a:t>виконавчого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37" dirty="0" err="1">
                <a:cs typeface="Microsoft Sans Serif"/>
              </a:rPr>
              <a:t>комітету</a:t>
            </a:r>
            <a:r>
              <a:rPr lang="ru-RU" sz="2000" spc="457" dirty="0">
                <a:cs typeface="Microsoft Sans Serif"/>
              </a:rPr>
              <a:t> </a:t>
            </a:r>
            <a:r>
              <a:rPr lang="ru-RU" sz="2000" spc="-7" dirty="0">
                <a:cs typeface="Microsoft Sans Serif"/>
              </a:rPr>
              <a:t>та</a:t>
            </a:r>
            <a:r>
              <a:rPr lang="ru-RU" sz="2000" spc="524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Черкаської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міської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ради </a:t>
            </a:r>
            <a:r>
              <a:rPr lang="ru-RU" sz="2000" spc="-15" dirty="0">
                <a:cs typeface="Microsoft Sans Serif"/>
              </a:rPr>
              <a:t>про </a:t>
            </a:r>
            <a:r>
              <a:rPr lang="ru-RU" sz="2000" spc="-37" dirty="0" err="1">
                <a:cs typeface="Microsoft Sans Serif"/>
              </a:rPr>
              <a:t>міський</a:t>
            </a:r>
            <a:r>
              <a:rPr lang="ru-RU" sz="2000" spc="-37" dirty="0">
                <a:cs typeface="Microsoft Sans Serif"/>
              </a:rPr>
              <a:t> бюджет </a:t>
            </a:r>
            <a:r>
              <a:rPr lang="ru-RU" sz="2000" spc="-15" dirty="0">
                <a:cs typeface="Microsoft Sans Serif"/>
              </a:rPr>
              <a:t>і </a:t>
            </a:r>
            <a:r>
              <a:rPr lang="ru-RU" sz="2000" spc="-7" dirty="0" err="1">
                <a:cs typeface="Microsoft Sans Serif"/>
              </a:rPr>
              <a:t>внесених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37" dirty="0" err="1">
                <a:cs typeface="Microsoft Sans Serif"/>
              </a:rPr>
              <a:t>змін</a:t>
            </a:r>
            <a:r>
              <a:rPr lang="ru-RU" sz="2000" spc="-37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до </a:t>
            </a:r>
            <a:r>
              <a:rPr lang="ru-RU" sz="2000" spc="-22" dirty="0" err="1">
                <a:cs typeface="Microsoft Sans Serif"/>
              </a:rPr>
              <a:t>нього</a:t>
            </a:r>
            <a:r>
              <a:rPr lang="ru-RU" sz="2000" spc="-22" dirty="0">
                <a:cs typeface="Microsoft Sans Serif"/>
              </a:rPr>
              <a:t>, </a:t>
            </a:r>
            <a:r>
              <a:rPr lang="ru-RU" sz="2000" spc="-22" dirty="0" err="1">
                <a:cs typeface="Microsoft Sans Serif"/>
              </a:rPr>
              <a:t>звітів</a:t>
            </a:r>
            <a:r>
              <a:rPr lang="ru-RU" sz="2000" spc="-22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щодо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виконання</a:t>
            </a:r>
            <a:r>
              <a:rPr lang="ru-RU" sz="2000" spc="-22" dirty="0">
                <a:cs typeface="Microsoft Sans Serif"/>
              </a:rPr>
              <a:t> </a:t>
            </a:r>
            <a:r>
              <a:rPr lang="ru-RU" sz="2000" spc="-37" dirty="0" err="1">
                <a:cs typeface="Microsoft Sans Serif"/>
              </a:rPr>
              <a:t>міського</a:t>
            </a:r>
            <a:r>
              <a:rPr lang="ru-RU" sz="2000" spc="-37" dirty="0">
                <a:cs typeface="Microsoft Sans Serif"/>
              </a:rPr>
              <a:t> </a:t>
            </a:r>
            <a:r>
              <a:rPr lang="ru-RU" sz="2000" spc="-52" dirty="0">
                <a:cs typeface="Microsoft Sans Serif"/>
              </a:rPr>
              <a:t>бюджету, </a:t>
            </a:r>
            <a:r>
              <a:rPr lang="ru-RU" sz="2000" spc="-30" dirty="0" err="1">
                <a:cs typeface="Microsoft Sans Serif"/>
              </a:rPr>
              <a:t>наказів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22" dirty="0">
                <a:cs typeface="Microsoft Sans Serif"/>
              </a:rPr>
              <a:t> департаменту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фінансової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spc="-30" dirty="0">
                <a:cs typeface="Microsoft Sans Serif"/>
              </a:rPr>
              <a:t>політики,</a:t>
            </a:r>
            <a:r>
              <a:rPr lang="ru-RU" sz="2000" spc="-22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що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стосуються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37" dirty="0">
                <a:cs typeface="Microsoft Sans Serif"/>
              </a:rPr>
              <a:t>бюджетного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37" dirty="0" err="1">
                <a:cs typeface="Microsoft Sans Serif"/>
              </a:rPr>
              <a:t>процесу</a:t>
            </a:r>
            <a:r>
              <a:rPr lang="ru-RU" sz="2000" spc="-37" dirty="0">
                <a:cs typeface="Microsoft Sans Serif"/>
              </a:rPr>
              <a:t>,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а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spc="-52" dirty="0" err="1">
                <a:cs typeface="Microsoft Sans Serif"/>
              </a:rPr>
              <a:t>також</a:t>
            </a:r>
            <a:r>
              <a:rPr lang="ru-RU" sz="2000" spc="-45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щоденної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spc="7" dirty="0" err="1">
                <a:cs typeface="Microsoft Sans Serif"/>
              </a:rPr>
              <a:t>аналітичної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spc="15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інформації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spc="-82" dirty="0">
                <a:cs typeface="Microsoft Sans Serif"/>
              </a:rPr>
              <a:t>з</a:t>
            </a:r>
            <a:r>
              <a:rPr lang="ru-RU" sz="2000" spc="-75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питань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виконання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37" dirty="0" err="1">
                <a:cs typeface="Microsoft Sans Serif"/>
              </a:rPr>
              <a:t>міського</a:t>
            </a:r>
            <a:r>
              <a:rPr lang="ru-RU" sz="2000" spc="-30" dirty="0">
                <a:cs typeface="Microsoft Sans Serif"/>
              </a:rPr>
              <a:t> бюджету</a:t>
            </a:r>
            <a:r>
              <a:rPr lang="ru-RU" sz="2000" spc="-22" dirty="0">
                <a:cs typeface="Microsoft Sans Serif"/>
              </a:rPr>
              <a:t> </a:t>
            </a:r>
            <a:r>
              <a:rPr lang="ru-RU" sz="2000" spc="-15" dirty="0">
                <a:cs typeface="Microsoft Sans Serif"/>
              </a:rPr>
              <a:t>по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15" dirty="0">
                <a:cs typeface="Microsoft Sans Serif"/>
              </a:rPr>
              <a:t>доходах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15" dirty="0">
                <a:cs typeface="Microsoft Sans Serif"/>
              </a:rPr>
              <a:t>та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видатках</a:t>
            </a:r>
            <a:r>
              <a:rPr lang="ru-RU" sz="2000" spc="-22" dirty="0">
                <a:cs typeface="Microsoft Sans Serif"/>
              </a:rPr>
              <a:t>,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45" dirty="0" err="1">
                <a:cs typeface="Microsoft Sans Serif"/>
              </a:rPr>
              <a:t>зокрема</a:t>
            </a:r>
            <a:r>
              <a:rPr lang="ru-RU" sz="2000" spc="-37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інформація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22" dirty="0">
                <a:cs typeface="Microsoft Sans Serif"/>
              </a:rPr>
              <a:t>по 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фінансуванню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37" dirty="0" err="1">
                <a:cs typeface="Microsoft Sans Serif"/>
              </a:rPr>
              <a:t>видатків</a:t>
            </a:r>
            <a:r>
              <a:rPr lang="ru-RU" sz="2000" spc="-37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в </a:t>
            </a:r>
            <a:r>
              <a:rPr lang="ru-RU" sz="2000" spc="-30" dirty="0" err="1">
                <a:cs typeface="Microsoft Sans Serif"/>
              </a:rPr>
              <a:t>розрізі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30" dirty="0" err="1">
                <a:cs typeface="Microsoft Sans Serif"/>
              </a:rPr>
              <a:t>галузей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15" dirty="0">
                <a:cs typeface="Microsoft Sans Serif"/>
              </a:rPr>
              <a:t>та </a:t>
            </a:r>
            <a:r>
              <a:rPr lang="ru-RU" sz="2000" spc="-22" dirty="0" err="1">
                <a:cs typeface="Microsoft Sans Serif"/>
              </a:rPr>
              <a:t>програм</a:t>
            </a:r>
            <a:r>
              <a:rPr lang="ru-RU" sz="2000" spc="-22" dirty="0">
                <a:cs typeface="Microsoft Sans Serif"/>
              </a:rPr>
              <a:t>; </a:t>
            </a:r>
            <a:r>
              <a:rPr lang="ru-RU" sz="2000" spc="-7" dirty="0" err="1">
                <a:cs typeface="Microsoft Sans Serif"/>
              </a:rPr>
              <a:t>фінансування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37" dirty="0" err="1">
                <a:cs typeface="Microsoft Sans Serif"/>
              </a:rPr>
              <a:t>видатків</a:t>
            </a:r>
            <a:r>
              <a:rPr lang="ru-RU" sz="2000" spc="-37" dirty="0">
                <a:cs typeface="Microsoft Sans Serif"/>
              </a:rPr>
              <a:t> </a:t>
            </a:r>
            <a:r>
              <a:rPr lang="ru-RU" sz="2000" spc="-15" dirty="0">
                <a:cs typeface="Microsoft Sans Serif"/>
              </a:rPr>
              <a:t>по </a:t>
            </a:r>
            <a:r>
              <a:rPr lang="ru-RU" sz="2000" spc="-30" dirty="0" err="1">
                <a:cs typeface="Microsoft Sans Serif"/>
              </a:rPr>
              <a:t>галузям</a:t>
            </a:r>
            <a:r>
              <a:rPr lang="ru-RU" sz="2000" spc="-30" dirty="0">
                <a:cs typeface="Microsoft Sans Serif"/>
              </a:rPr>
              <a:t>; </a:t>
            </a:r>
            <a:r>
              <a:rPr lang="ru-RU" sz="2000" spc="-22" dirty="0" err="1">
                <a:cs typeface="Microsoft Sans Serif"/>
              </a:rPr>
              <a:t>виконання</a:t>
            </a:r>
            <a:r>
              <a:rPr lang="ru-RU" sz="2000" spc="-22" dirty="0">
                <a:cs typeface="Microsoft Sans Serif"/>
              </a:rPr>
              <a:t> </a:t>
            </a:r>
            <a:r>
              <a:rPr lang="ru-RU" sz="2000" spc="-30" dirty="0" err="1">
                <a:cs typeface="Microsoft Sans Serif"/>
              </a:rPr>
              <a:t>видатків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22" dirty="0">
                <a:cs typeface="Microsoft Sans Serif"/>
              </a:rPr>
              <a:t> </a:t>
            </a:r>
            <a:r>
              <a:rPr lang="ru-RU" sz="2000" spc="-15" dirty="0">
                <a:cs typeface="Microsoft Sans Serif"/>
              </a:rPr>
              <a:t>по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житлово-комунальному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господарству</a:t>
            </a:r>
            <a:r>
              <a:rPr lang="ru-RU" sz="2000" spc="-22" dirty="0">
                <a:cs typeface="Microsoft Sans Serif"/>
              </a:rPr>
              <a:t>;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30" dirty="0" err="1">
                <a:cs typeface="Microsoft Sans Serif"/>
              </a:rPr>
              <a:t>розвитку</a:t>
            </a:r>
            <a:r>
              <a:rPr lang="ru-RU" sz="2000" spc="-22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автомобільних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доріг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7" dirty="0">
                <a:cs typeface="Microsoft Sans Serif"/>
              </a:rPr>
              <a:t>та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дорожньої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інфраструктури</a:t>
            </a:r>
            <a:r>
              <a:rPr lang="ru-RU" sz="2000" spc="-15" dirty="0">
                <a:cs typeface="Microsoft Sans Serif"/>
              </a:rPr>
              <a:t>; 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природоохоронних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22" dirty="0">
                <a:cs typeface="Microsoft Sans Serif"/>
              </a:rPr>
              <a:t>заходах.</a:t>
            </a:r>
            <a:endParaRPr lang="ru-RU" sz="2000" dirty="0">
              <a:cs typeface="Microsoft Sans Serif"/>
            </a:endParaRPr>
          </a:p>
          <a:p>
            <a:pPr marL="692542" algn="just">
              <a:spcBef>
                <a:spcPts val="7"/>
              </a:spcBef>
            </a:pPr>
            <a:r>
              <a:rPr lang="ru-RU" sz="2000" spc="-7" dirty="0" err="1">
                <a:cs typeface="Microsoft Sans Serif"/>
              </a:rPr>
              <a:t>Рішення</a:t>
            </a:r>
            <a:r>
              <a:rPr lang="ru-RU" sz="2000" spc="60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Черкаської</a:t>
            </a:r>
            <a:r>
              <a:rPr lang="ru-RU" sz="2000" spc="60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міської</a:t>
            </a:r>
            <a:r>
              <a:rPr lang="ru-RU" sz="2000" spc="45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ради</a:t>
            </a:r>
            <a:r>
              <a:rPr lang="ru-RU" sz="2000" spc="45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«Про</a:t>
            </a:r>
            <a:r>
              <a:rPr lang="ru-RU" sz="2000" spc="52" dirty="0">
                <a:cs typeface="Microsoft Sans Serif"/>
              </a:rPr>
              <a:t> </a:t>
            </a:r>
            <a:r>
              <a:rPr lang="ru-RU" sz="2000" spc="-37" dirty="0">
                <a:cs typeface="Microsoft Sans Serif"/>
              </a:rPr>
              <a:t>бюджет</a:t>
            </a:r>
            <a:r>
              <a:rPr lang="ru-RU" sz="2000" spc="67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Черкаської</a:t>
            </a:r>
            <a:r>
              <a:rPr lang="ru-RU" sz="2000" spc="67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міської</a:t>
            </a:r>
            <a:r>
              <a:rPr lang="ru-RU" sz="2000" spc="37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територіальної</a:t>
            </a:r>
            <a:r>
              <a:rPr lang="ru-RU" sz="2000" spc="52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громади</a:t>
            </a:r>
            <a:r>
              <a:rPr lang="ru-RU" sz="2000" spc="60" dirty="0">
                <a:cs typeface="Microsoft Sans Serif"/>
              </a:rPr>
              <a:t> </a:t>
            </a:r>
            <a:r>
              <a:rPr lang="ru-RU" sz="2000" spc="-7" dirty="0">
                <a:cs typeface="Microsoft Sans Serif"/>
              </a:rPr>
              <a:t>на</a:t>
            </a:r>
            <a:r>
              <a:rPr lang="ru-RU" sz="2000" spc="67" dirty="0">
                <a:cs typeface="Microsoft Sans Serif"/>
              </a:rPr>
              <a:t> </a:t>
            </a:r>
            <a:r>
              <a:rPr lang="ru-RU" sz="2000" spc="-7" dirty="0">
                <a:cs typeface="Microsoft Sans Serif"/>
              </a:rPr>
              <a:t>2022</a:t>
            </a:r>
            <a:r>
              <a:rPr lang="ru-RU" sz="2000" spc="60" dirty="0">
                <a:cs typeface="Microsoft Sans Serif"/>
              </a:rPr>
              <a:t> </a:t>
            </a:r>
            <a:r>
              <a:rPr lang="ru-RU" sz="2000" spc="-52" dirty="0" err="1">
                <a:cs typeface="Microsoft Sans Serif"/>
              </a:rPr>
              <a:t>рік</a:t>
            </a:r>
            <a:r>
              <a:rPr lang="ru-RU" sz="2000" spc="-52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(23576000000)»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надруковане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dirty="0">
                <a:cs typeface="Microsoft Sans Serif"/>
              </a:rPr>
              <a:t>в</a:t>
            </a:r>
            <a:r>
              <a:rPr lang="ru-RU" sz="2000" spc="30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регіональному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виданні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spc="532" dirty="0">
                <a:cs typeface="Microsoft Sans Serif"/>
              </a:rPr>
              <a:t>–</a:t>
            </a:r>
            <a:r>
              <a:rPr lang="ru-RU" sz="2000" spc="37" dirty="0">
                <a:cs typeface="Microsoft Sans Serif"/>
              </a:rPr>
              <a:t> </a:t>
            </a:r>
            <a:r>
              <a:rPr lang="ru-RU" sz="2000" spc="-45" dirty="0" err="1">
                <a:cs typeface="Microsoft Sans Serif"/>
              </a:rPr>
              <a:t>газеті</a:t>
            </a:r>
            <a:r>
              <a:rPr lang="ru-RU" sz="2000" spc="-30" dirty="0">
                <a:cs typeface="Microsoft Sans Serif"/>
              </a:rPr>
              <a:t> «</a:t>
            </a:r>
            <a:r>
              <a:rPr lang="ru-RU" sz="2000" dirty="0">
                <a:cs typeface="Microsoft Sans Serif"/>
              </a:rPr>
              <a:t>Нова</a:t>
            </a:r>
            <a:r>
              <a:rPr lang="ru-RU" sz="2000" spc="-37" dirty="0">
                <a:cs typeface="Microsoft Sans Serif"/>
              </a:rPr>
              <a:t> </a:t>
            </a:r>
            <a:r>
              <a:rPr lang="ru-RU" sz="2000" spc="-7" dirty="0">
                <a:cs typeface="Microsoft Sans Serif"/>
              </a:rPr>
              <a:t>Молодь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Черкащини</a:t>
            </a:r>
            <a:r>
              <a:rPr lang="ru-RU" sz="2000" spc="-15" dirty="0">
                <a:cs typeface="Microsoft Sans Serif"/>
              </a:rPr>
              <a:t>».</a:t>
            </a:r>
            <a:endParaRPr lang="ru-RU" sz="2000" dirty="0">
              <a:cs typeface="Microsoft Sans Serif"/>
            </a:endParaRPr>
          </a:p>
          <a:p>
            <a:pPr marL="692542" algn="just"/>
            <a:r>
              <a:rPr lang="ru-RU" sz="2000" dirty="0" err="1">
                <a:cs typeface="Microsoft Sans Serif"/>
              </a:rPr>
              <a:t>Інформація</a:t>
            </a:r>
            <a:r>
              <a:rPr lang="ru-RU" sz="2000" dirty="0">
                <a:cs typeface="Microsoft Sans Serif"/>
              </a:rPr>
              <a:t> про </a:t>
            </a:r>
            <a:r>
              <a:rPr lang="ru-RU" sz="2000" dirty="0" err="1">
                <a:cs typeface="Microsoft Sans Serif"/>
              </a:rPr>
              <a:t>виконання</a:t>
            </a:r>
            <a:r>
              <a:rPr lang="ru-RU" sz="2000" dirty="0">
                <a:cs typeface="Microsoft Sans Serif"/>
              </a:rPr>
              <a:t> бюджету </a:t>
            </a:r>
            <a:r>
              <a:rPr lang="ru-RU" sz="2000" dirty="0" err="1">
                <a:cs typeface="Microsoft Sans Serif"/>
              </a:rPr>
              <a:t>Черкаської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міської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територіальної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громади</a:t>
            </a:r>
            <a:r>
              <a:rPr lang="ru-RU" sz="2000" dirty="0">
                <a:cs typeface="Microsoft Sans Serif"/>
              </a:rPr>
              <a:t> за 2021 </a:t>
            </a:r>
            <a:r>
              <a:rPr lang="ru-RU" sz="2000" dirty="0" err="1">
                <a:cs typeface="Microsoft Sans Serif"/>
              </a:rPr>
              <a:t>рік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опублікована</a:t>
            </a:r>
            <a:r>
              <a:rPr lang="ru-RU" sz="2000" dirty="0">
                <a:cs typeface="Microsoft Sans Serif"/>
              </a:rPr>
              <a:t> в </a:t>
            </a:r>
            <a:r>
              <a:rPr lang="ru-RU" sz="2000" dirty="0" err="1">
                <a:cs typeface="Microsoft Sans Serif"/>
              </a:rPr>
              <a:t>газеті</a:t>
            </a:r>
            <a:r>
              <a:rPr lang="ru-RU" sz="2000" dirty="0">
                <a:cs typeface="Microsoft Sans Serif"/>
              </a:rPr>
              <a:t> «Нова Молодь </a:t>
            </a:r>
            <a:r>
              <a:rPr lang="ru-RU" sz="2000" dirty="0" err="1">
                <a:cs typeface="Microsoft Sans Serif"/>
              </a:rPr>
              <a:t>Черкащини</a:t>
            </a:r>
            <a:r>
              <a:rPr lang="ru-RU" sz="2000" dirty="0">
                <a:cs typeface="Microsoft Sans Serif"/>
              </a:rPr>
              <a:t>», </a:t>
            </a:r>
            <a:r>
              <a:rPr lang="ru-RU" sz="2000" dirty="0" err="1">
                <a:cs typeface="Microsoft Sans Serif"/>
              </a:rPr>
              <a:t>Рішення</a:t>
            </a:r>
            <a:r>
              <a:rPr lang="ru-RU" sz="2000" dirty="0">
                <a:cs typeface="Microsoft Sans Serif"/>
              </a:rPr>
              <a:t> про </a:t>
            </a:r>
            <a:r>
              <a:rPr lang="ru-RU" sz="2000" dirty="0" err="1">
                <a:cs typeface="Microsoft Sans Serif"/>
              </a:rPr>
              <a:t>затвердження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звіту</a:t>
            </a:r>
            <a:r>
              <a:rPr lang="ru-RU" sz="2000" dirty="0">
                <a:cs typeface="Microsoft Sans Serif"/>
              </a:rPr>
              <a:t> про </a:t>
            </a:r>
            <a:r>
              <a:rPr lang="ru-RU" sz="2000" dirty="0" err="1">
                <a:cs typeface="Microsoft Sans Serif"/>
              </a:rPr>
              <a:t>виконання</a:t>
            </a:r>
            <a:r>
              <a:rPr lang="ru-RU" sz="2000" dirty="0">
                <a:cs typeface="Microsoft Sans Serif"/>
              </a:rPr>
              <a:t> бюджету за 2021 </a:t>
            </a:r>
            <a:r>
              <a:rPr lang="ru-RU" sz="2000" dirty="0" err="1">
                <a:cs typeface="Microsoft Sans Serif"/>
              </a:rPr>
              <a:t>рік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dirty="0" err="1">
                <a:cs typeface="Microsoft Sans Serif"/>
              </a:rPr>
              <a:t>надруковане</a:t>
            </a:r>
            <a:r>
              <a:rPr lang="ru-RU" sz="2000" dirty="0">
                <a:cs typeface="Microsoft Sans Serif"/>
              </a:rPr>
              <a:t> в </a:t>
            </a:r>
            <a:r>
              <a:rPr lang="ru-RU" sz="2000" dirty="0" err="1">
                <a:cs typeface="Microsoft Sans Serif"/>
              </a:rPr>
              <a:t>газеті</a:t>
            </a:r>
            <a:r>
              <a:rPr lang="ru-RU" sz="2000" dirty="0">
                <a:cs typeface="Microsoft Sans Serif"/>
              </a:rPr>
              <a:t> «</a:t>
            </a:r>
            <a:r>
              <a:rPr lang="ru-RU" sz="2000" dirty="0" err="1">
                <a:cs typeface="Microsoft Sans Serif"/>
              </a:rPr>
              <a:t>Черкаський</a:t>
            </a:r>
            <a:r>
              <a:rPr lang="ru-RU" sz="2000" dirty="0">
                <a:cs typeface="Microsoft Sans Serif"/>
              </a:rPr>
              <a:t> край».</a:t>
            </a:r>
          </a:p>
          <a:p>
            <a:pPr marL="692542">
              <a:lnSpc>
                <a:spcPts val="2418"/>
              </a:lnSpc>
            </a:pPr>
            <a:r>
              <a:rPr lang="ru-RU" sz="2000" spc="-15" dirty="0" err="1">
                <a:cs typeface="Microsoft Sans Serif"/>
              </a:rPr>
              <a:t>Ознайомитися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82" dirty="0">
                <a:cs typeface="Microsoft Sans Serif"/>
              </a:rPr>
              <a:t>з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оприлюдненою</a:t>
            </a:r>
            <a:r>
              <a:rPr lang="ru-RU" sz="2000" spc="7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інформацією</a:t>
            </a:r>
            <a:r>
              <a:rPr lang="ru-RU" sz="2000" spc="-30" dirty="0">
                <a:cs typeface="Microsoft Sans Serif"/>
              </a:rPr>
              <a:t> </a:t>
            </a:r>
            <a:r>
              <a:rPr lang="ru-RU" sz="2000" spc="-30" dirty="0" err="1">
                <a:cs typeface="Microsoft Sans Serif"/>
              </a:rPr>
              <a:t>можна</a:t>
            </a:r>
            <a:r>
              <a:rPr lang="ru-RU" sz="2000" spc="-15" dirty="0">
                <a:cs typeface="Microsoft Sans Serif"/>
              </a:rPr>
              <a:t> </a:t>
            </a:r>
            <a:r>
              <a:rPr lang="ru-RU" sz="2000" spc="-37" dirty="0">
                <a:cs typeface="Microsoft Sans Serif"/>
              </a:rPr>
              <a:t>за</a:t>
            </a:r>
            <a:r>
              <a:rPr lang="ru-RU" sz="2000" spc="-7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посиланнями</a:t>
            </a:r>
            <a:r>
              <a:rPr lang="ru-RU" sz="2000" spc="-7" dirty="0">
                <a:cs typeface="Microsoft Sans Serif"/>
              </a:rPr>
              <a:t>:</a:t>
            </a:r>
            <a:endParaRPr lang="ru-RU" sz="2000" dirty="0">
              <a:cs typeface="Microsoft Sans Serif"/>
            </a:endParaRPr>
          </a:p>
          <a:p>
            <a:pPr marL="448059" marR="12367">
              <a:lnSpc>
                <a:spcPts val="2427"/>
              </a:lnSpc>
              <a:spcBef>
                <a:spcPts val="75"/>
              </a:spcBef>
              <a:buClr>
                <a:srgbClr val="000000"/>
              </a:buClr>
              <a:buChar char="-"/>
              <a:tabLst>
                <a:tab pos="1121575" algn="l"/>
                <a:tab pos="1122526" algn="l"/>
              </a:tabLst>
            </a:pP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5"/>
              </a:rPr>
              <a:t>http://chmr.gov.ua/ua/text.php?s=33&amp;s1=368</a:t>
            </a:r>
            <a:r>
              <a:rPr lang="en-US" sz="2000" spc="187" dirty="0">
                <a:solidFill>
                  <a:srgbClr val="0000FF"/>
                </a:solidFill>
                <a:cs typeface="Microsoft Sans Serif"/>
              </a:rPr>
              <a:t> </a:t>
            </a:r>
            <a:r>
              <a:rPr lang="en-US" sz="2000" spc="532" dirty="0">
                <a:cs typeface="Microsoft Sans Serif"/>
              </a:rPr>
              <a:t>–</a:t>
            </a:r>
            <a:r>
              <a:rPr lang="en-US" sz="2000" spc="688" dirty="0">
                <a:cs typeface="Microsoft Sans Serif"/>
              </a:rPr>
              <a:t> </a:t>
            </a:r>
            <a:r>
              <a:rPr lang="ru-RU" sz="2000" spc="-15" dirty="0">
                <a:cs typeface="Microsoft Sans Serif"/>
              </a:rPr>
              <a:t>вебсайт</a:t>
            </a:r>
            <a:r>
              <a:rPr lang="ru-RU" sz="2000" spc="171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Черкаської</a:t>
            </a:r>
            <a:r>
              <a:rPr lang="ru-RU" sz="2000" spc="157" dirty="0">
                <a:cs typeface="Microsoft Sans Serif"/>
              </a:rPr>
              <a:t> </a:t>
            </a:r>
            <a:r>
              <a:rPr lang="ru-RU" sz="2000" spc="-15" dirty="0" err="1">
                <a:cs typeface="Microsoft Sans Serif"/>
              </a:rPr>
              <a:t>міської</a:t>
            </a:r>
            <a:r>
              <a:rPr lang="ru-RU" sz="2000" spc="165" dirty="0">
                <a:cs typeface="Microsoft Sans Serif"/>
              </a:rPr>
              <a:t> </a:t>
            </a:r>
            <a:r>
              <a:rPr lang="ru-RU" sz="2000" spc="-7" dirty="0">
                <a:cs typeface="Microsoft Sans Serif"/>
              </a:rPr>
              <a:t>ради</a:t>
            </a:r>
            <a:r>
              <a:rPr lang="ru-RU" sz="2000" spc="157" dirty="0">
                <a:cs typeface="Microsoft Sans Serif"/>
              </a:rPr>
              <a:t> </a:t>
            </a:r>
            <a:r>
              <a:rPr lang="ru-RU" sz="2000" spc="-22" dirty="0">
                <a:cs typeface="Microsoft Sans Serif"/>
              </a:rPr>
              <a:t>(</a:t>
            </a:r>
            <a:r>
              <a:rPr lang="ru-RU" sz="2000" spc="-22" dirty="0" err="1">
                <a:cs typeface="Microsoft Sans Serif"/>
              </a:rPr>
              <a:t>розділ</a:t>
            </a:r>
            <a:r>
              <a:rPr lang="ru-RU" sz="2000" spc="171" dirty="0">
                <a:cs typeface="Microsoft Sans Serif"/>
              </a:rPr>
              <a:t> </a:t>
            </a:r>
            <a:r>
              <a:rPr lang="ru-RU" sz="2000" spc="-22" dirty="0" err="1">
                <a:cs typeface="Microsoft Sans Serif"/>
              </a:rPr>
              <a:t>Публічні</a:t>
            </a:r>
            <a:r>
              <a:rPr lang="ru-RU" sz="2000" spc="-22" dirty="0">
                <a:cs typeface="Microsoft Sans Serif"/>
              </a:rPr>
              <a:t> </a:t>
            </a:r>
            <a:r>
              <a:rPr lang="ru-RU" sz="2000" spc="-517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гроші</a:t>
            </a:r>
            <a:r>
              <a:rPr lang="ru-RU" sz="2000" spc="-7" dirty="0">
                <a:cs typeface="Microsoft Sans Serif"/>
              </a:rPr>
              <a:t>);</a:t>
            </a:r>
            <a:endParaRPr lang="ru-RU" sz="2000" dirty="0">
              <a:cs typeface="Microsoft Sans Serif"/>
            </a:endParaRPr>
          </a:p>
          <a:p>
            <a:pPr marL="448059" marR="12367">
              <a:buClr>
                <a:srgbClr val="000000"/>
              </a:buClr>
              <a:buChar char="-"/>
              <a:tabLst>
                <a:tab pos="1121575" algn="l"/>
                <a:tab pos="1122526" algn="l"/>
                <a:tab pos="11729449" algn="l"/>
                <a:tab pos="12073817" algn="l"/>
              </a:tabLst>
            </a:pP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h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tt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p</a:t>
            </a:r>
            <a:r>
              <a:rPr lang="en-US" sz="2000" u="sng" spc="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s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: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//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d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a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t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a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.g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o</a:t>
            </a:r>
            <a:r>
              <a:rPr lang="en-US" sz="2000" u="sng" spc="-17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v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.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ua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/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o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r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g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an</a:t>
            </a:r>
            <a:r>
              <a:rPr lang="en-US" sz="2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i</a:t>
            </a:r>
            <a:r>
              <a:rPr lang="en-US" sz="2000" u="sng" spc="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z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a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t</a:t>
            </a:r>
            <a:r>
              <a:rPr lang="en-US" sz="2000" u="sng" spc="-3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i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on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/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d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e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p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ar</a:t>
            </a:r>
            <a:r>
              <a:rPr lang="en-US" sz="2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t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a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men</a:t>
            </a:r>
            <a:r>
              <a:rPr lang="en-US" sz="2000" u="sng" spc="-2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t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-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f</a:t>
            </a:r>
            <a:r>
              <a:rPr lang="en-US" sz="2000" u="sng" spc="-2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i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n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an</a:t>
            </a:r>
            <a:r>
              <a:rPr lang="en-US" sz="2000" u="sng" spc="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s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o</a:t>
            </a:r>
            <a:r>
              <a:rPr lang="en-US" sz="2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v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o</a:t>
            </a:r>
            <a:r>
              <a:rPr lang="en-US" sz="2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y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i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-p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olit</a:t>
            </a:r>
            <a:r>
              <a:rPr lang="en-US" sz="2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y</a:t>
            </a:r>
            <a:r>
              <a:rPr lang="en-US" sz="2000" u="sng" spc="2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k</a:t>
            </a:r>
            <a:r>
              <a:rPr lang="en-US" sz="2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y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-</a:t>
            </a:r>
            <a:r>
              <a:rPr lang="en-US" sz="2000" u="sng" spc="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c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h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er</a:t>
            </a:r>
            <a:r>
              <a:rPr lang="en-US" sz="2000" u="sng" spc="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k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as</a:t>
            </a:r>
            <a:r>
              <a:rPr lang="en-US" sz="2000" u="sng" spc="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k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o</a:t>
            </a:r>
            <a:r>
              <a:rPr lang="en-US" sz="2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y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i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-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m</a:t>
            </a:r>
            <a:r>
              <a:rPr lang="en-US" sz="2000" u="sng" spc="-22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i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s</a:t>
            </a:r>
            <a:r>
              <a:rPr lang="en-US" sz="2000" u="sng" spc="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k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o</a:t>
            </a:r>
            <a:r>
              <a:rPr lang="en-US" sz="2000" u="sng" spc="-3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y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i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-r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a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6"/>
              </a:rPr>
              <a:t>dy</a:t>
            </a:r>
            <a:r>
              <a:rPr lang="en-US" sz="2000" dirty="0">
                <a:solidFill>
                  <a:srgbClr val="0000FF"/>
                </a:solidFill>
                <a:cs typeface="Microsoft Sans Serif"/>
              </a:rPr>
              <a:t> </a:t>
            </a:r>
            <a:r>
              <a:rPr lang="en-US" sz="2000" dirty="0">
                <a:cs typeface="Microsoft Sans Serif"/>
              </a:rPr>
              <a:t>- </a:t>
            </a:r>
            <a:r>
              <a:rPr lang="ru-RU" sz="2000" spc="-37" dirty="0">
                <a:cs typeface="Microsoft Sans Serif"/>
              </a:rPr>
              <a:t>п</a:t>
            </a:r>
            <a:r>
              <a:rPr lang="ru-RU" sz="2000" dirty="0">
                <a:cs typeface="Microsoft Sans Serif"/>
              </a:rPr>
              <a:t>о</a:t>
            </a:r>
            <a:r>
              <a:rPr lang="ru-RU" sz="2000" spc="-52" dirty="0">
                <a:cs typeface="Microsoft Sans Serif"/>
              </a:rPr>
              <a:t>р</a:t>
            </a:r>
            <a:r>
              <a:rPr lang="ru-RU" sz="2000" spc="-37" dirty="0">
                <a:cs typeface="Microsoft Sans Serif"/>
              </a:rPr>
              <a:t>т</a:t>
            </a:r>
            <a:r>
              <a:rPr lang="ru-RU" sz="2000" spc="7" dirty="0">
                <a:cs typeface="Microsoft Sans Serif"/>
              </a:rPr>
              <a:t>ал  </a:t>
            </a:r>
            <a:r>
              <a:rPr lang="ru-RU" sz="2000" spc="-22" dirty="0" err="1">
                <a:cs typeface="Microsoft Sans Serif"/>
              </a:rPr>
              <a:t>відкритих</a:t>
            </a:r>
            <a:r>
              <a:rPr lang="ru-RU" sz="2000" spc="-37" dirty="0">
                <a:cs typeface="Microsoft Sans Serif"/>
              </a:rPr>
              <a:t> </a:t>
            </a:r>
            <a:r>
              <a:rPr lang="ru-RU" sz="2000" spc="-7" dirty="0" err="1">
                <a:cs typeface="Microsoft Sans Serif"/>
              </a:rPr>
              <a:t>даних</a:t>
            </a:r>
            <a:r>
              <a:rPr lang="ru-RU" sz="2000" spc="-7" dirty="0">
                <a:cs typeface="Microsoft Sans Serif"/>
              </a:rPr>
              <a:t>;</a:t>
            </a:r>
            <a:endParaRPr lang="ru-RU" sz="2000" dirty="0">
              <a:cs typeface="Microsoft Sans Serif"/>
            </a:endParaRPr>
          </a:p>
          <a:p>
            <a:pPr marL="449011" marR="9513" indent="-951">
              <a:buClr>
                <a:srgbClr val="000000"/>
              </a:buClr>
              <a:buChar char="-"/>
              <a:tabLst>
                <a:tab pos="1121575" algn="l"/>
                <a:tab pos="1122526" algn="l"/>
                <a:tab pos="6607685" algn="l"/>
                <a:tab pos="6914001" algn="l"/>
                <a:tab pos="8119290" algn="l"/>
                <a:tab pos="10014267" algn="l"/>
                <a:tab pos="11551557" algn="l"/>
                <a:tab pos="12768261" algn="l"/>
              </a:tabLst>
            </a:pP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h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tt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p</a:t>
            </a:r>
            <a:r>
              <a:rPr lang="en-US" sz="2000" u="sng" spc="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s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: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//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ww</a:t>
            </a:r>
            <a:r>
              <a:rPr lang="en-US" sz="2000" u="sng" spc="-1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w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.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f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a</a:t>
            </a:r>
            <a:r>
              <a:rPr lang="en-US" sz="2000" u="sng" spc="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c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e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b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oo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k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.c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om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/6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8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7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6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5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5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0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5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1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3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4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8</a:t>
            </a:r>
            <a:r>
              <a:rPr lang="en-US"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6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2</a:t>
            </a:r>
            <a:r>
              <a:rPr lang="en-US" sz="20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8</a:t>
            </a:r>
            <a:r>
              <a:rPr lang="en-US"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Microsoft Sans Serif"/>
                <a:hlinkClick r:id="rId7"/>
              </a:rPr>
              <a:t>/ </a:t>
            </a:r>
            <a:r>
              <a:rPr lang="en-US" sz="2000" dirty="0">
                <a:cs typeface="Microsoft Sans Serif"/>
                <a:hlinkClick r:id="rId7"/>
              </a:rPr>
              <a:t>-</a:t>
            </a:r>
            <a:r>
              <a:rPr lang="en-US" sz="2000" dirty="0">
                <a:cs typeface="Microsoft Sans Serif"/>
              </a:rPr>
              <a:t>  </a:t>
            </a:r>
            <a:r>
              <a:rPr lang="ru-RU" sz="2000" spc="-15" dirty="0" err="1">
                <a:cs typeface="Microsoft Sans Serif"/>
              </a:rPr>
              <a:t>с</a:t>
            </a:r>
            <a:r>
              <a:rPr lang="ru-RU" sz="2000" spc="-37" dirty="0" err="1">
                <a:cs typeface="Microsoft Sans Serif"/>
              </a:rPr>
              <a:t>т</a:t>
            </a:r>
            <a:r>
              <a:rPr lang="ru-RU" sz="2000" spc="-22" dirty="0" err="1">
                <a:cs typeface="Microsoft Sans Serif"/>
              </a:rPr>
              <a:t>о</a:t>
            </a:r>
            <a:r>
              <a:rPr lang="ru-RU" sz="2000" dirty="0" err="1">
                <a:cs typeface="Microsoft Sans Serif"/>
              </a:rPr>
              <a:t>р</a:t>
            </a:r>
            <a:r>
              <a:rPr lang="ru-RU" sz="2000" spc="-22" dirty="0" err="1">
                <a:cs typeface="Microsoft Sans Serif"/>
              </a:rPr>
              <a:t>і</a:t>
            </a:r>
            <a:r>
              <a:rPr lang="ru-RU" sz="2000" spc="-15" dirty="0" err="1">
                <a:cs typeface="Microsoft Sans Serif"/>
              </a:rPr>
              <a:t>н</a:t>
            </a:r>
            <a:r>
              <a:rPr lang="ru-RU" sz="2000" spc="-105" dirty="0" err="1">
                <a:cs typeface="Microsoft Sans Serif"/>
              </a:rPr>
              <a:t>к</a:t>
            </a:r>
            <a:r>
              <a:rPr lang="ru-RU" sz="2000" dirty="0" err="1">
                <a:cs typeface="Microsoft Sans Serif"/>
              </a:rPr>
              <a:t>а</a:t>
            </a:r>
            <a:r>
              <a:rPr lang="ru-RU" sz="2000" dirty="0">
                <a:cs typeface="Microsoft Sans Serif"/>
              </a:rPr>
              <a:t>  де</a:t>
            </a:r>
            <a:r>
              <a:rPr lang="ru-RU" sz="2000" spc="-52" dirty="0">
                <a:cs typeface="Microsoft Sans Serif"/>
              </a:rPr>
              <a:t>п</a:t>
            </a:r>
            <a:r>
              <a:rPr lang="ru-RU" sz="2000" spc="-15" dirty="0">
                <a:cs typeface="Microsoft Sans Serif"/>
              </a:rPr>
              <a:t>а</a:t>
            </a:r>
            <a:r>
              <a:rPr lang="ru-RU" sz="2000" spc="-52" dirty="0">
                <a:cs typeface="Microsoft Sans Serif"/>
              </a:rPr>
              <a:t>р</a:t>
            </a:r>
            <a:r>
              <a:rPr lang="ru-RU" sz="2000" spc="-30" dirty="0">
                <a:cs typeface="Microsoft Sans Serif"/>
              </a:rPr>
              <a:t>там</a:t>
            </a:r>
            <a:r>
              <a:rPr lang="ru-RU" sz="2000" spc="-15" dirty="0">
                <a:cs typeface="Microsoft Sans Serif"/>
              </a:rPr>
              <a:t>ен</a:t>
            </a:r>
            <a:r>
              <a:rPr lang="ru-RU" sz="2000" spc="15" dirty="0">
                <a:cs typeface="Microsoft Sans Serif"/>
              </a:rPr>
              <a:t>т</a:t>
            </a:r>
            <a:r>
              <a:rPr lang="ru-RU" sz="2000" dirty="0">
                <a:cs typeface="Microsoft Sans Serif"/>
              </a:rPr>
              <a:t>у  </a:t>
            </a:r>
            <a:r>
              <a:rPr lang="ru-RU" sz="2000" dirty="0" err="1">
                <a:cs typeface="Microsoft Sans Serif"/>
              </a:rPr>
              <a:t>ф</a:t>
            </a:r>
            <a:r>
              <a:rPr lang="ru-RU" sz="2000" spc="-22" dirty="0" err="1">
                <a:cs typeface="Microsoft Sans Serif"/>
              </a:rPr>
              <a:t>і</a:t>
            </a:r>
            <a:r>
              <a:rPr lang="ru-RU" sz="2000" spc="-15" dirty="0" err="1">
                <a:cs typeface="Microsoft Sans Serif"/>
              </a:rPr>
              <a:t>н</a:t>
            </a:r>
            <a:r>
              <a:rPr lang="ru-RU" sz="2000" dirty="0" err="1">
                <a:cs typeface="Microsoft Sans Serif"/>
              </a:rPr>
              <a:t>а</a:t>
            </a:r>
            <a:r>
              <a:rPr lang="ru-RU" sz="2000" spc="-7" dirty="0" err="1">
                <a:cs typeface="Microsoft Sans Serif"/>
              </a:rPr>
              <a:t>н</a:t>
            </a:r>
            <a:r>
              <a:rPr lang="ru-RU" sz="2000" spc="22" dirty="0" err="1">
                <a:cs typeface="Microsoft Sans Serif"/>
              </a:rPr>
              <a:t>с</a:t>
            </a:r>
            <a:r>
              <a:rPr lang="ru-RU" sz="2000" dirty="0" err="1">
                <a:cs typeface="Microsoft Sans Serif"/>
              </a:rPr>
              <a:t>о</a:t>
            </a:r>
            <a:r>
              <a:rPr lang="ru-RU" sz="2000" spc="-37" dirty="0" err="1">
                <a:cs typeface="Microsoft Sans Serif"/>
              </a:rPr>
              <a:t>в</a:t>
            </a:r>
            <a:r>
              <a:rPr lang="ru-RU" sz="2000" spc="52" dirty="0" err="1">
                <a:cs typeface="Microsoft Sans Serif"/>
              </a:rPr>
              <a:t>ої</a:t>
            </a:r>
            <a:r>
              <a:rPr lang="ru-RU" sz="2000" dirty="0">
                <a:cs typeface="Microsoft Sans Serif"/>
              </a:rPr>
              <a:t> </a:t>
            </a:r>
            <a:r>
              <a:rPr lang="ru-RU" sz="2000" spc="-37" dirty="0">
                <a:cs typeface="Microsoft Sans Serif"/>
              </a:rPr>
              <a:t>п</a:t>
            </a:r>
            <a:r>
              <a:rPr lang="ru-RU" sz="2000" spc="-22" dirty="0">
                <a:cs typeface="Microsoft Sans Serif"/>
              </a:rPr>
              <a:t>о</a:t>
            </a:r>
            <a:r>
              <a:rPr lang="ru-RU" sz="2000" spc="15" dirty="0">
                <a:cs typeface="Microsoft Sans Serif"/>
              </a:rPr>
              <a:t>л</a:t>
            </a:r>
            <a:r>
              <a:rPr lang="ru-RU" sz="2000" spc="-37" dirty="0">
                <a:cs typeface="Microsoft Sans Serif"/>
              </a:rPr>
              <a:t>і</a:t>
            </a:r>
            <a:r>
              <a:rPr lang="ru-RU" sz="2000" spc="-15" dirty="0">
                <a:cs typeface="Microsoft Sans Serif"/>
              </a:rPr>
              <a:t>т</a:t>
            </a:r>
            <a:r>
              <a:rPr lang="ru-RU" sz="2000" spc="-7" dirty="0">
                <a:cs typeface="Microsoft Sans Serif"/>
              </a:rPr>
              <a:t>и</a:t>
            </a:r>
            <a:r>
              <a:rPr lang="ru-RU" sz="2000" spc="-142" dirty="0">
                <a:cs typeface="Microsoft Sans Serif"/>
              </a:rPr>
              <a:t>к</a:t>
            </a:r>
            <a:r>
              <a:rPr lang="ru-RU" sz="2000" dirty="0">
                <a:cs typeface="Microsoft Sans Serif"/>
              </a:rPr>
              <a:t>и в  </a:t>
            </a:r>
            <a:r>
              <a:rPr lang="ru-RU" sz="2000" spc="-30" dirty="0" err="1">
                <a:cs typeface="Microsoft Sans Serif"/>
              </a:rPr>
              <a:t>мережі</a:t>
            </a:r>
            <a:r>
              <a:rPr lang="ru-RU" sz="2000" spc="-22" dirty="0">
                <a:cs typeface="Microsoft Sans Serif"/>
              </a:rPr>
              <a:t> </a:t>
            </a:r>
            <a:r>
              <a:rPr lang="en-US" sz="2000" dirty="0">
                <a:cs typeface="Microsoft Sans Serif"/>
              </a:rPr>
              <a:t>Facebook.</a:t>
            </a:r>
          </a:p>
        </p:txBody>
      </p:sp>
    </p:spTree>
    <p:extLst>
      <p:ext uri="{BB962C8B-B14F-4D97-AF65-F5344CB8AC3E}">
        <p14:creationId xmlns:p14="http://schemas.microsoft.com/office/powerpoint/2010/main" val="353073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7" name="object 2"/>
          <p:cNvGrpSpPr/>
          <p:nvPr/>
        </p:nvGrpSpPr>
        <p:grpSpPr>
          <a:xfrm>
            <a:off x="503040" y="360736"/>
            <a:ext cx="17569951" cy="1537255"/>
            <a:chOff x="277368" y="0"/>
            <a:chExt cx="8615680" cy="1176655"/>
          </a:xfrm>
        </p:grpSpPr>
        <p:sp>
          <p:nvSpPr>
            <p:cNvPr id="8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1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3" name="object 8"/>
          <p:cNvSpPr txBox="1">
            <a:spLocks noGrp="1"/>
          </p:cNvSpPr>
          <p:nvPr>
            <p:ph type="title"/>
          </p:nvPr>
        </p:nvSpPr>
        <p:spPr>
          <a:xfrm>
            <a:off x="2075152" y="564141"/>
            <a:ext cx="14287942" cy="1096430"/>
          </a:xfrm>
          <a:prstGeom prst="rect">
            <a:avLst/>
          </a:prstGeom>
        </p:spPr>
        <p:txBody>
          <a:bodyPr vert="horz" wrap="square" lIns="0" tIns="19026" rIns="0" bIns="0" rtlCol="0">
            <a:spAutoFit/>
          </a:bodyPr>
          <a:lstStyle/>
          <a:p>
            <a:pPr marL="19026" marR="7610" algn="ctr">
              <a:spcBef>
                <a:spcPts val="150"/>
              </a:spcBef>
            </a:pPr>
            <a:r>
              <a:rPr lang="ru-RU" sz="3500" b="1" spc="-7" dirty="0">
                <a:solidFill>
                  <a:schemeClr val="bg1">
                    <a:lumMod val="95000"/>
                  </a:schemeClr>
                </a:solidFill>
              </a:rPr>
              <a:t>Виконання бюджету </a:t>
            </a:r>
            <a:r>
              <a:rPr lang="ru-RU" sz="3500" b="1" spc="-7" dirty="0" err="1">
                <a:solidFill>
                  <a:schemeClr val="bg1">
                    <a:lumMod val="95000"/>
                  </a:schemeClr>
                </a:solidFill>
              </a:rPr>
              <a:t>деталізоване</a:t>
            </a:r>
            <a:r>
              <a:rPr lang="ru-RU" sz="3500" b="1" spc="-7" dirty="0">
                <a:solidFill>
                  <a:schemeClr val="bg1">
                    <a:lumMod val="95000"/>
                  </a:schemeClr>
                </a:solidFill>
              </a:rPr>
              <a:t> за </a:t>
            </a:r>
            <a:r>
              <a:rPr lang="ru-RU" sz="3500" b="1" spc="-7" dirty="0" err="1">
                <a:solidFill>
                  <a:schemeClr val="bg1">
                    <a:lumMod val="95000"/>
                  </a:schemeClr>
                </a:solidFill>
              </a:rPr>
              <a:t>основними</a:t>
            </a:r>
            <a:r>
              <a:rPr lang="ru-RU" sz="3500" b="1" spc="-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500" b="1" spc="-7" dirty="0" err="1">
                <a:solidFill>
                  <a:schemeClr val="bg1">
                    <a:lumMod val="95000"/>
                  </a:schemeClr>
                </a:solidFill>
              </a:rPr>
              <a:t>показниками</a:t>
            </a:r>
            <a:r>
              <a:rPr lang="ru-RU" sz="3500" b="1" spc="-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500" b="1" spc="-7" dirty="0" err="1">
                <a:solidFill>
                  <a:schemeClr val="bg1">
                    <a:lumMod val="95000"/>
                  </a:schemeClr>
                </a:solidFill>
              </a:rPr>
              <a:t>доходів</a:t>
            </a:r>
            <a:r>
              <a:rPr lang="ru-RU" sz="3500" b="1" spc="-7" dirty="0">
                <a:solidFill>
                  <a:schemeClr val="bg1">
                    <a:lumMod val="95000"/>
                  </a:schemeClr>
                </a:solidFill>
              </a:rPr>
              <a:t> на 01.01.2023, млн </a:t>
            </a:r>
            <a:r>
              <a:rPr lang="ru-RU" sz="3500" b="1" spc="-7" dirty="0" err="1">
                <a:solidFill>
                  <a:schemeClr val="bg1">
                    <a:lumMod val="95000"/>
                  </a:schemeClr>
                </a:solidFill>
              </a:rPr>
              <a:t>грн</a:t>
            </a:r>
            <a:endParaRPr lang="ru-RU" sz="3500" b="1" spc="-7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64611"/>
              </p:ext>
            </p:extLst>
          </p:nvPr>
        </p:nvGraphicFramePr>
        <p:xfrm>
          <a:off x="2374842" y="2095807"/>
          <a:ext cx="13994967" cy="7946663"/>
        </p:xfrm>
        <a:graphic>
          <a:graphicData uri="http://schemas.openxmlformats.org/drawingml/2006/table">
            <a:tbl>
              <a:tblPr/>
              <a:tblGrid>
                <a:gridCol w="7803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7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8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5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5246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Найменування</a:t>
                      </a:r>
                      <a:endParaRPr lang="uk-UA" sz="16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Фактичне виконання </a:t>
                      </a:r>
                      <a:endParaRPr lang="uk-UA" sz="16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Приріст, %</a:t>
                      </a:r>
                      <a:endParaRPr lang="uk-UA" sz="16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01.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uk-UA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6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01.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uk-UA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</a:t>
                      </a:r>
                      <a:r>
                        <a:rPr lang="en-US" sz="16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16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ДОХОДИ загального фонду (без </a:t>
                      </a:r>
                      <a:r>
                        <a:rPr lang="uk-UA" sz="16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оф.трансфертів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2 474,1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3 728,8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50,7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ПДФО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1 509,7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2 626,2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74,0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Акцизний податок </a:t>
                      </a:r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(роздріб та пальне)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190,3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254,8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33,9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Місцеві податки і збори в </a:t>
                      </a:r>
                      <a:r>
                        <a:rPr lang="uk-UA" sz="16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.: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713,5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746,6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43812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податок на нерухомість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69,1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71,9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  <a:r>
                        <a:rPr lang="uk-UA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 за землю 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184,5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185,3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r>
                        <a:rPr lang="uk-UA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транспортний податок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-12,5</a:t>
                      </a:r>
                      <a:r>
                        <a:rPr lang="uk-UA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262505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туристичний</a:t>
                      </a:r>
                      <a:r>
                        <a:rPr lang="uk-UA" sz="16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збір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-68,2</a:t>
                      </a:r>
                      <a:r>
                        <a:rPr lang="uk-UA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5628256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єдиний податок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456,9</a:t>
                      </a:r>
                      <a:endParaRPr lang="uk-UA" sz="16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488,0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  <a:r>
                        <a:rPr lang="uk-UA" sz="1600" b="1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530809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надання адміністративних послуг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22,1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24,9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оренду комунального  майна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-7,5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5912">
                <a:tc>
                  <a:txBody>
                    <a:bodyPr/>
                    <a:lstStyle/>
                    <a:p>
                      <a:pPr algn="l" rtl="0" fontAlgn="t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розміщення тимчасово вільних коштів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Державне мито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-53,3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2135329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Всі інші надходження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220,0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ОФІЦІЙНІ ТРАНСФЕРТИ </a:t>
                      </a:r>
                      <a:r>
                        <a:rPr lang="uk-UA" sz="16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заг.фонду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602,3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493,4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-18,1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ОСВІТНЯ СУБВЕНЦІЯ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463,5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469,8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5912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ДОХОДИ спеціального фонду (без </a:t>
                      </a:r>
                      <a:r>
                        <a:rPr lang="uk-UA" sz="16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оф.трансфертів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107,6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120,9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Бюджет розвитку, в </a:t>
                      </a:r>
                      <a:r>
                        <a:rPr lang="uk-UA" sz="16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.: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24,5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 землі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177,9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відчуження комунального майна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-19,7%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433264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кошти пайової участі у розвитку інфраструктури 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-50,0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433264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відсотки за користування позиками, які надавались з місцевих бюджетів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гарантії</a:t>
                      </a:r>
                      <a:endParaRPr lang="uk-UA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Офіційні трансферти спеціального</a:t>
                      </a:r>
                      <a:r>
                        <a:rPr lang="uk-UA" sz="16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фонду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101,3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Екологічний податок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Власні надходження бюджетних установ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82,4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86,6</a:t>
                      </a:r>
                      <a:endParaRPr lang="uk-U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224175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ВСЬОГО 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3 285,2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4 343,1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32,2</a:t>
                      </a:r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025" marR="11025" marT="11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6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359024" y="340044"/>
            <a:ext cx="17569951" cy="1537255"/>
            <a:chOff x="277368" y="0"/>
            <a:chExt cx="8615680" cy="1176655"/>
          </a:xfrm>
        </p:grpSpPr>
        <p:sp>
          <p:nvSpPr>
            <p:cNvPr id="5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6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6540" y="814665"/>
            <a:ext cx="14894920" cy="553998"/>
          </a:xfrm>
        </p:spPr>
        <p:txBody>
          <a:bodyPr/>
          <a:lstStyle/>
          <a:p>
            <a:pPr algn="ctr"/>
            <a:r>
              <a:rPr lang="uk-UA" altLang="uk-UA" sz="3600" b="1" spc="-5" dirty="0">
                <a:solidFill>
                  <a:schemeClr val="bg1"/>
                </a:solidFill>
                <a:latin typeface="Noto Sans"/>
                <a:cs typeface="Noto Sans"/>
              </a:rPr>
              <a:t>Джерела формування доходів бюджету за 2022 рік</a:t>
            </a:r>
            <a:endParaRPr lang="uk-UA" altLang="uk-UA" sz="3600" b="1" spc="-5" dirty="0">
              <a:solidFill>
                <a:schemeClr val="bg1"/>
              </a:solidFill>
              <a:latin typeface="Noto Sans"/>
              <a:cs typeface="Noto Sans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31668584"/>
              </p:ext>
            </p:extLst>
          </p:nvPr>
        </p:nvGraphicFramePr>
        <p:xfrm>
          <a:off x="257867" y="2184822"/>
          <a:ext cx="17929992" cy="808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86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5077" y="2432570"/>
            <a:ext cx="4688929" cy="169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43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000000"/>
                </a:solidFill>
                <a:latin typeface="PRSLHF+Montserrat ExtraBold"/>
                <a:cs typeface="PRSLHF+Montserrat ExtraBold"/>
              </a:rPr>
              <a:t>OUR</a:t>
            </a:r>
            <a:r>
              <a:rPr sz="4600" spc="188" dirty="0">
                <a:solidFill>
                  <a:srgbClr val="000000"/>
                </a:solidFill>
                <a:latin typeface="PRSLHF+Montserrat ExtraBold"/>
                <a:cs typeface="PRSLHF+Montserrat ExtraBold"/>
              </a:rPr>
              <a:t> </a:t>
            </a:r>
            <a:r>
              <a:rPr sz="4600" dirty="0">
                <a:solidFill>
                  <a:srgbClr val="000000"/>
                </a:solidFill>
                <a:latin typeface="PRSLHF+Montserrat ExtraBold"/>
                <a:cs typeface="PRSLHF+Montserrat ExtraBold"/>
              </a:rPr>
              <a:t>STORY</a:t>
            </a:r>
          </a:p>
          <a:p>
            <a:pPr marL="0" marR="0">
              <a:lnSpc>
                <a:spcPts val="6343"/>
              </a:lnSpc>
              <a:spcBef>
                <a:spcPts val="440"/>
              </a:spcBef>
              <a:spcAft>
                <a:spcPts val="0"/>
              </a:spcAft>
            </a:pPr>
            <a:r>
              <a:rPr sz="4600" dirty="0">
                <a:solidFill>
                  <a:srgbClr val="008037"/>
                </a:solidFill>
                <a:latin typeface="PRSLHF+Montserrat ExtraBold"/>
                <a:cs typeface="PRSLHF+Montserrat ExtraBold"/>
              </a:rPr>
              <a:t>HEALTH</a:t>
            </a:r>
            <a:r>
              <a:rPr sz="4600" spc="188" dirty="0">
                <a:solidFill>
                  <a:srgbClr val="008037"/>
                </a:solidFill>
                <a:latin typeface="PRSLHF+Montserrat ExtraBold"/>
                <a:cs typeface="PRSLHF+Montserrat ExtraBold"/>
              </a:rPr>
              <a:t> </a:t>
            </a:r>
            <a:r>
              <a:rPr sz="4600" dirty="0">
                <a:solidFill>
                  <a:srgbClr val="008037"/>
                </a:solidFill>
                <a:latin typeface="PRSLHF+Montserrat ExtraBold"/>
                <a:cs typeface="PRSLHF+Montserrat ExtraBold"/>
              </a:rPr>
              <a:t>FOOD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5077" y="4562990"/>
            <a:ext cx="3815815" cy="74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75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737373"/>
                </a:solidFill>
                <a:latin typeface="VRLUAL+Poppins Light"/>
                <a:cs typeface="VRLUAL+Poppins Light"/>
              </a:rPr>
              <a:t>Presentations are</a:t>
            </a:r>
          </a:p>
        </p:txBody>
      </p:sp>
      <p:grpSp>
        <p:nvGrpSpPr>
          <p:cNvPr id="7" name="object 2"/>
          <p:cNvGrpSpPr/>
          <p:nvPr/>
        </p:nvGrpSpPr>
        <p:grpSpPr>
          <a:xfrm>
            <a:off x="431032" y="1"/>
            <a:ext cx="17569951" cy="1537255"/>
            <a:chOff x="277368" y="0"/>
            <a:chExt cx="8615680" cy="1176655"/>
          </a:xfrm>
        </p:grpSpPr>
        <p:sp>
          <p:nvSpPr>
            <p:cNvPr id="8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1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3" name="object 8"/>
          <p:cNvSpPr txBox="1">
            <a:spLocks noGrp="1"/>
          </p:cNvSpPr>
          <p:nvPr>
            <p:ph type="title"/>
          </p:nvPr>
        </p:nvSpPr>
        <p:spPr>
          <a:xfrm>
            <a:off x="2001325" y="211640"/>
            <a:ext cx="14287942" cy="1096430"/>
          </a:xfrm>
          <a:prstGeom prst="rect">
            <a:avLst/>
          </a:prstGeom>
        </p:spPr>
        <p:txBody>
          <a:bodyPr vert="horz" wrap="square" lIns="0" tIns="19026" rIns="0" bIns="0" rtlCol="0">
            <a:spAutoFit/>
          </a:bodyPr>
          <a:lstStyle/>
          <a:p>
            <a:pPr marL="19026" marR="7610" algn="ctr">
              <a:spcBef>
                <a:spcPts val="150"/>
              </a:spcBef>
            </a:pPr>
            <a:r>
              <a:rPr sz="3500" b="1" spc="-7" dirty="0">
                <a:solidFill>
                  <a:schemeClr val="bg1">
                    <a:lumMod val="95000"/>
                  </a:schemeClr>
                </a:solidFill>
              </a:rPr>
              <a:t>Виконання міського бюджету деталізоване за основними  </a:t>
            </a:r>
            <a:r>
              <a:rPr sz="3500" b="1" spc="-7" dirty="0" err="1">
                <a:solidFill>
                  <a:schemeClr val="bg1">
                    <a:lumMod val="95000"/>
                  </a:schemeClr>
                </a:solidFill>
              </a:rPr>
              <a:t>показниками</a:t>
            </a:r>
            <a:r>
              <a:rPr sz="3500" b="1" spc="-7" dirty="0">
                <a:solidFill>
                  <a:schemeClr val="bg1">
                    <a:lumMod val="95000"/>
                  </a:schemeClr>
                </a:solidFill>
              </a:rPr>
              <a:t>  видатків, кредитування та  фінансування бюджету </a:t>
            </a:r>
            <a:r>
              <a:rPr sz="3500" b="1" spc="-7" dirty="0" err="1">
                <a:solidFill>
                  <a:schemeClr val="bg1">
                    <a:lumMod val="95000"/>
                  </a:schemeClr>
                </a:solidFill>
              </a:rPr>
              <a:t>на</a:t>
            </a:r>
            <a:r>
              <a:rPr sz="3500" b="1" spc="-7" dirty="0">
                <a:solidFill>
                  <a:schemeClr val="bg1">
                    <a:lumMod val="95000"/>
                  </a:schemeClr>
                </a:solidFill>
              </a:rPr>
              <a:t> 01.</a:t>
            </a:r>
            <a:r>
              <a:rPr lang="uk-UA" sz="3500" b="1" spc="-7" dirty="0">
                <a:solidFill>
                  <a:schemeClr val="bg1">
                    <a:lumMod val="95000"/>
                  </a:schemeClr>
                </a:solidFill>
              </a:rPr>
              <a:t>01</a:t>
            </a:r>
            <a:r>
              <a:rPr sz="3500" b="1" spc="-7" dirty="0">
                <a:solidFill>
                  <a:schemeClr val="bg1">
                    <a:lumMod val="95000"/>
                  </a:schemeClr>
                </a:solidFill>
              </a:rPr>
              <a:t>.202</a:t>
            </a:r>
            <a:r>
              <a:rPr lang="uk-UA" sz="3500" b="1" spc="-7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sz="3500" b="1" spc="-7" dirty="0">
                <a:solidFill>
                  <a:schemeClr val="bg1">
                    <a:lumMod val="95000"/>
                  </a:schemeClr>
                </a:solidFill>
              </a:rPr>
              <a:t>, млн грн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14135"/>
              </p:ext>
            </p:extLst>
          </p:nvPr>
        </p:nvGraphicFramePr>
        <p:xfrm>
          <a:off x="1583160" y="1651388"/>
          <a:ext cx="15954314" cy="8596709"/>
        </p:xfrm>
        <a:graphic>
          <a:graphicData uri="http://schemas.openxmlformats.org/drawingml/2006/table">
            <a:tbl>
              <a:tblPr/>
              <a:tblGrid>
                <a:gridCol w="10945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8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464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Найменування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Фактичне виконання 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Приріст, 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01.01.2022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01.01.2023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ВИТРАТИ загального фонду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2 486,2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2 783,3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11,9%</a:t>
                      </a:r>
                    </a:p>
                  </a:txBody>
                  <a:tcPr marL="9155" marR="9155" marT="9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Освіта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1269,6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1315,6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Охорона здоров’я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180,5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42,6%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Соціальний захист та соціальне забезпечення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124,8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71,9%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мистецтво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44,0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-7,7%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зична культура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спорт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88,1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79,9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-9,3%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Державне управління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272,7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314,3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Житлово-комунальне господарство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171,1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265,7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55,3%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Транспорт та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транспортна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інфраструктура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дорожнє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господарство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308,4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324,8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Зв`язок, телекомунікації та інформатика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Інші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програми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заходи,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пов'язані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економічною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діяльністю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5" marR="9155" marT="9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-57,4%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Захист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населення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і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територій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надзвичайних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ситуацій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техногенного та природного характеру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57,5%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Громадський порядок та безпека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31,5%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Засоби масової інформації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90,4%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Охорона навколишнього природного середовища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963,2%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Резервний фонд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Реверсна дотація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-85,2%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66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бюджету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іншим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місцевим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бюджетам на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здійснення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програм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заходів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рахунок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коштів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місцевих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бюджетів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48,0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Субвенція з місцевого бюджету державному бюджету на виконання програм соціально-економічного розвитку регіонів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47,3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2395,3%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Кредитування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-74,9%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7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Кошти , що передаються із загального фонду бюджету до бюджету розвитку (спеціального фонду)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496,7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940,3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89,3%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4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Видатки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загального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фонду за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рахунок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міжбюджетних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трансфертів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490,6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506,4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ОСВІТНЯ СУБВЕНЦІЯ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449,1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468,4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Витрати спеціального фонду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693,8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1 048,2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51,1%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Виконання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гарантійних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зобов'язань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-25,6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-100,0%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Видатки бюджету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розвитку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561,1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959,0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70,9%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Кредитування (з обслуговуванням)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-1,9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-2,0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Фонд охорони навкол.природ.середов.</a:t>
                      </a: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-50,1%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Цільові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фонди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інші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видатки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70,15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-99,5%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219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Видатки за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рахунок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власних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надходжень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бюджетних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установ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5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81,4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86,5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214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ВСЬОГО ВИТРАТ</a:t>
                      </a:r>
                    </a:p>
                  </a:txBody>
                  <a:tcPr marL="109864" marR="9155" marT="91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3 180,0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3 831,5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20,5%</a:t>
                      </a:r>
                    </a:p>
                  </a:txBody>
                  <a:tcPr marL="9155" marR="9155" marT="9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0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87826360"/>
              </p:ext>
            </p:extLst>
          </p:nvPr>
        </p:nvGraphicFramePr>
        <p:xfrm>
          <a:off x="1079104" y="2175837"/>
          <a:ext cx="7200799" cy="679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V="1">
            <a:off x="3111242" y="4310383"/>
            <a:ext cx="994082" cy="644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46647" y="3543144"/>
            <a:ext cx="799112" cy="845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32932" y="3282452"/>
            <a:ext cx="1027430" cy="3424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98" dirty="0">
                <a:solidFill>
                  <a:schemeClr val="tx1"/>
                </a:solidFill>
              </a:rPr>
              <a:t>+37,2%</a:t>
            </a:r>
            <a:endParaRPr lang="en-US" sz="1798" dirty="0">
              <a:solidFill>
                <a:schemeClr val="tx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332803" y="6128541"/>
            <a:ext cx="1000209" cy="3424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48" b="1" dirty="0">
                <a:latin typeface="Arial" panose="020B0604020202020204" pitchFamily="34" charset="0"/>
                <a:cs typeface="Arial" panose="020B0604020202020204" pitchFamily="34" charset="0"/>
              </a:rPr>
              <a:t>+19,1</a:t>
            </a:r>
            <a:r>
              <a:rPr lang="uk-UA" sz="1348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424095" y="5107224"/>
            <a:ext cx="902565" cy="3721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48" b="1" dirty="0">
                <a:latin typeface="Arial" panose="020B0604020202020204" pitchFamily="34" charset="0"/>
                <a:cs typeface="Arial" panose="020B0604020202020204" pitchFamily="34" charset="0"/>
              </a:rPr>
              <a:t>+11,4</a:t>
            </a:r>
            <a:r>
              <a:rPr lang="uk-UA" sz="1348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918055442"/>
              </p:ext>
            </p:extLst>
          </p:nvPr>
        </p:nvGraphicFramePr>
        <p:xfrm>
          <a:off x="9254831" y="2250414"/>
          <a:ext cx="7886180" cy="664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13197921" y="2975979"/>
            <a:ext cx="1944216" cy="6489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50" b="1" dirty="0">
                <a:latin typeface="Arial" panose="020B0604020202020204" pitchFamily="34" charset="0"/>
                <a:cs typeface="Arial" panose="020B0604020202020204" pitchFamily="34" charset="0"/>
              </a:rPr>
              <a:t>-42,9% (з трансфертами)</a:t>
            </a:r>
          </a:p>
        </p:txBody>
      </p:sp>
      <p:grpSp>
        <p:nvGrpSpPr>
          <p:cNvPr id="20" name="object 2"/>
          <p:cNvGrpSpPr/>
          <p:nvPr/>
        </p:nvGrpSpPr>
        <p:grpSpPr>
          <a:xfrm>
            <a:off x="359024" y="340044"/>
            <a:ext cx="17569951" cy="1537255"/>
            <a:chOff x="277368" y="0"/>
            <a:chExt cx="8615680" cy="1176655"/>
          </a:xfrm>
        </p:grpSpPr>
        <p:sp>
          <p:nvSpPr>
            <p:cNvPr id="21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22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23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24" name="object 6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25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356618" y="687845"/>
            <a:ext cx="130334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Структура </a:t>
            </a:r>
            <a:r>
              <a:rPr lang="ru-RU" sz="35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доходів</a:t>
            </a:r>
            <a:r>
              <a:rPr lang="ru-RU" sz="3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бюджету на </a:t>
            </a:r>
            <a:r>
              <a:rPr lang="ru-RU" sz="3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01.01.2023 (млн </a:t>
            </a:r>
            <a:r>
              <a:rPr lang="ru-RU" sz="35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грн</a:t>
            </a:r>
            <a:r>
              <a:rPr lang="ru-RU" sz="3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altLang="ru-RU" sz="35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" name="object 2"/>
          <p:cNvGrpSpPr/>
          <p:nvPr/>
        </p:nvGrpSpPr>
        <p:grpSpPr>
          <a:xfrm>
            <a:off x="359024" y="340044"/>
            <a:ext cx="17569951" cy="1537255"/>
            <a:chOff x="277368" y="0"/>
            <a:chExt cx="8615680" cy="1176655"/>
          </a:xfrm>
        </p:grpSpPr>
        <p:sp>
          <p:nvSpPr>
            <p:cNvPr id="5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6540" y="579390"/>
            <a:ext cx="14894920" cy="1659685"/>
          </a:xfrm>
        </p:spPr>
        <p:txBody>
          <a:bodyPr/>
          <a:lstStyle/>
          <a:p>
            <a:pPr algn="ctr"/>
            <a:r>
              <a:rPr lang="ru-RU" sz="3500" b="1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Аналіз</a:t>
            </a:r>
            <a:r>
              <a:rPr lang="ru-RU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ru-RU" sz="3500" b="1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виконання</a:t>
            </a:r>
            <a:r>
              <a:rPr lang="ru-RU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планових </a:t>
            </a:r>
            <a:r>
              <a:rPr lang="ru-RU" sz="3500" b="1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показників</a:t>
            </a:r>
            <a:r>
              <a:rPr lang="ru-RU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uk-UA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доходів </a:t>
            </a:r>
            <a:r>
              <a:rPr lang="ru-RU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бюджету </a:t>
            </a:r>
            <a:r>
              <a:rPr lang="ru-RU" sz="3500" b="1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Черкаської</a:t>
            </a:r>
            <a:r>
              <a:rPr lang="ru-RU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br>
              <a:rPr lang="ru-RU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</a:br>
            <a:r>
              <a:rPr lang="ru-RU" sz="3500" b="1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міської</a:t>
            </a:r>
            <a:r>
              <a:rPr lang="ru-RU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ТГ  на 01.</a:t>
            </a:r>
            <a:r>
              <a:rPr lang="en-US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01</a:t>
            </a:r>
            <a:r>
              <a:rPr lang="ru-RU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.202</a:t>
            </a:r>
            <a:r>
              <a:rPr lang="en-US" sz="3500" b="1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3</a:t>
            </a:r>
            <a:endParaRPr lang="uk-UA" sz="3500" b="1" kern="12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728870" y="2037139"/>
            <a:ext cx="6229039" cy="6456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Надходження податків і зборів до загального фонду 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7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128921"/>
              </p:ext>
            </p:extLst>
          </p:nvPr>
        </p:nvGraphicFramePr>
        <p:xfrm>
          <a:off x="1943200" y="2868888"/>
          <a:ext cx="6688476" cy="340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688828"/>
              </p:ext>
            </p:extLst>
          </p:nvPr>
        </p:nvGraphicFramePr>
        <p:xfrm>
          <a:off x="9109036" y="2906002"/>
          <a:ext cx="7307772" cy="335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5"/>
          <p:cNvSpPr txBox="1"/>
          <p:nvPr/>
        </p:nvSpPr>
        <p:spPr>
          <a:xfrm>
            <a:off x="9109036" y="2044309"/>
            <a:ext cx="6756064" cy="6456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Надходження податків і зборів до спеціального фонду 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7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848520"/>
              </p:ext>
            </p:extLst>
          </p:nvPr>
        </p:nvGraphicFramePr>
        <p:xfrm>
          <a:off x="3024583" y="6539573"/>
          <a:ext cx="11866652" cy="336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5"/>
          <p:cNvSpPr txBox="1"/>
          <p:nvPr/>
        </p:nvSpPr>
        <p:spPr>
          <a:xfrm>
            <a:off x="5691883" y="6360036"/>
            <a:ext cx="6229039" cy="3690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Надходження офіційних трансфертів 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7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7" name="object 2"/>
          <p:cNvGrpSpPr/>
          <p:nvPr/>
        </p:nvGrpSpPr>
        <p:grpSpPr>
          <a:xfrm>
            <a:off x="359024" y="674623"/>
            <a:ext cx="17569951" cy="1537255"/>
            <a:chOff x="277368" y="0"/>
            <a:chExt cx="8615680" cy="1176655"/>
          </a:xfrm>
        </p:grpSpPr>
        <p:sp>
          <p:nvSpPr>
            <p:cNvPr id="8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11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921366"/>
              </p:ext>
            </p:extLst>
          </p:nvPr>
        </p:nvGraphicFramePr>
        <p:xfrm>
          <a:off x="647057" y="2932533"/>
          <a:ext cx="7457852" cy="319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03673"/>
              </p:ext>
            </p:extLst>
          </p:nvPr>
        </p:nvGraphicFramePr>
        <p:xfrm>
          <a:off x="9620453" y="2880361"/>
          <a:ext cx="8092499" cy="313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4"/>
          <p:cNvSpPr txBox="1"/>
          <p:nvPr/>
        </p:nvSpPr>
        <p:spPr>
          <a:xfrm>
            <a:off x="10391700" y="2384629"/>
            <a:ext cx="5253859" cy="3690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Надходження плати за землю (млн грн)</a:t>
            </a:r>
          </a:p>
        </p:txBody>
      </p:sp>
      <p:graphicFrame>
        <p:nvGraphicFramePr>
          <p:cNvPr id="16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995756"/>
              </p:ext>
            </p:extLst>
          </p:nvPr>
        </p:nvGraphicFramePr>
        <p:xfrm>
          <a:off x="863081" y="6578922"/>
          <a:ext cx="7118310" cy="326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902071"/>
              </p:ext>
            </p:extLst>
          </p:nvPr>
        </p:nvGraphicFramePr>
        <p:xfrm>
          <a:off x="9332319" y="6513705"/>
          <a:ext cx="8172003" cy="328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4"/>
          <p:cNvSpPr txBox="1"/>
          <p:nvPr/>
        </p:nvSpPr>
        <p:spPr>
          <a:xfrm>
            <a:off x="10391700" y="6034579"/>
            <a:ext cx="5695207" cy="3690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Надходження акцизного податку (млн грн)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1940185" y="2384629"/>
            <a:ext cx="4281881" cy="3690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Надходження ПДФО (млн грн)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1576853" y="6144693"/>
            <a:ext cx="5853245" cy="3690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Надходження єдиного податку 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798" b="1" dirty="0"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7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40185" y="869340"/>
            <a:ext cx="14476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Динаміка надходжень основних бюджетоутворюючих податків до загального фонду бюджету Черкаської міської ТГ</a:t>
            </a:r>
            <a:endParaRPr lang="ru-RU" sz="3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" name="object 2"/>
          <p:cNvGrpSpPr/>
          <p:nvPr/>
        </p:nvGrpSpPr>
        <p:grpSpPr>
          <a:xfrm>
            <a:off x="359024" y="674623"/>
            <a:ext cx="17569951" cy="1537255"/>
            <a:chOff x="277368" y="0"/>
            <a:chExt cx="8615680" cy="1176655"/>
          </a:xfrm>
        </p:grpSpPr>
        <p:sp>
          <p:nvSpPr>
            <p:cNvPr id="5" name="object 3"/>
            <p:cNvSpPr/>
            <p:nvPr/>
          </p:nvSpPr>
          <p:spPr>
            <a:xfrm>
              <a:off x="355092" y="21335"/>
              <a:ext cx="8537575" cy="1150620"/>
            </a:xfrm>
            <a:custGeom>
              <a:avLst/>
              <a:gdLst/>
              <a:ahLst/>
              <a:cxnLst/>
              <a:rect l="l" t="t" r="r" b="b"/>
              <a:pathLst>
                <a:path w="8537575" h="1150620">
                  <a:moveTo>
                    <a:pt x="8204733" y="0"/>
                  </a:moveTo>
                  <a:lnTo>
                    <a:pt x="332714" y="0"/>
                  </a:lnTo>
                  <a:lnTo>
                    <a:pt x="0" y="575309"/>
                  </a:lnTo>
                  <a:lnTo>
                    <a:pt x="332714" y="1150619"/>
                  </a:lnTo>
                  <a:lnTo>
                    <a:pt x="8204733" y="1150619"/>
                  </a:lnTo>
                  <a:lnTo>
                    <a:pt x="8537448" y="575309"/>
                  </a:lnTo>
                  <a:lnTo>
                    <a:pt x="820473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0"/>
              <a:ext cx="8538971" cy="1150620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281940" y="0"/>
              <a:ext cx="8539480" cy="1150620"/>
            </a:xfrm>
            <a:custGeom>
              <a:avLst/>
              <a:gdLst/>
              <a:ahLst/>
              <a:cxnLst/>
              <a:rect l="l" t="t" r="r" b="b"/>
              <a:pathLst>
                <a:path w="8539480" h="1150620">
                  <a:moveTo>
                    <a:pt x="0" y="575310"/>
                  </a:moveTo>
                  <a:lnTo>
                    <a:pt x="332714" y="0"/>
                  </a:lnTo>
                  <a:lnTo>
                    <a:pt x="8206257" y="0"/>
                  </a:lnTo>
                  <a:lnTo>
                    <a:pt x="8538972" y="575310"/>
                  </a:lnTo>
                  <a:lnTo>
                    <a:pt x="8206257" y="1150620"/>
                  </a:lnTo>
                  <a:lnTo>
                    <a:pt x="332714" y="1150620"/>
                  </a:lnTo>
                  <a:lnTo>
                    <a:pt x="0" y="575310"/>
                  </a:lnTo>
                  <a:close/>
                </a:path>
              </a:pathLst>
            </a:custGeom>
            <a:ln w="914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  <p:pic>
          <p:nvPicPr>
            <p:cNvPr id="8" name="object 6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3336" y="71627"/>
              <a:ext cx="7504175" cy="1011936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783336" y="71627"/>
              <a:ext cx="7504430" cy="1012190"/>
            </a:xfrm>
            <a:custGeom>
              <a:avLst/>
              <a:gdLst/>
              <a:ahLst/>
              <a:cxnLst/>
              <a:rect l="l" t="t" r="r" b="b"/>
              <a:pathLst>
                <a:path w="7504430" h="1012190">
                  <a:moveTo>
                    <a:pt x="0" y="505968"/>
                  </a:moveTo>
                  <a:lnTo>
                    <a:pt x="292417" y="0"/>
                  </a:lnTo>
                  <a:lnTo>
                    <a:pt x="7211758" y="0"/>
                  </a:lnTo>
                  <a:lnTo>
                    <a:pt x="7504176" y="505968"/>
                  </a:lnTo>
                  <a:lnTo>
                    <a:pt x="7211758" y="1011936"/>
                  </a:lnTo>
                  <a:lnTo>
                    <a:pt x="292417" y="1011936"/>
                  </a:lnTo>
                  <a:lnTo>
                    <a:pt x="0" y="5059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97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946315" y="823174"/>
            <a:ext cx="142575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Динаміка надходжень</a:t>
            </a:r>
            <a:r>
              <a:rPr lang="en-US" sz="3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uk-UA" sz="3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доходів спеціального </a:t>
            </a:r>
            <a:br>
              <a:rPr lang="uk-UA" sz="3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uk-UA" sz="3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фонду бюджету Черкаської міської ТГ</a:t>
            </a:r>
            <a:endParaRPr lang="ru-RU" sz="3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575472"/>
              </p:ext>
            </p:extLst>
          </p:nvPr>
        </p:nvGraphicFramePr>
        <p:xfrm>
          <a:off x="1049825" y="6647683"/>
          <a:ext cx="15890508" cy="353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68201"/>
              </p:ext>
            </p:extLst>
          </p:nvPr>
        </p:nvGraphicFramePr>
        <p:xfrm>
          <a:off x="9360024" y="2895394"/>
          <a:ext cx="7906176" cy="277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407877" y="2231238"/>
            <a:ext cx="8288459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97" b="1" dirty="0"/>
              <a:t>Доходи бюджету розвитку (млн грн)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0844" y="5845504"/>
            <a:ext cx="15051760" cy="5073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697" b="1" dirty="0"/>
              <a:t>Аналіз виконання  за 2022 рік планових показників  надходжень до бюджету розвитку  (тис. грн)</a:t>
            </a:r>
          </a:p>
        </p:txBody>
      </p:sp>
      <p:graphicFrame>
        <p:nvGraphicFramePr>
          <p:cNvPr id="1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887272"/>
              </p:ext>
            </p:extLst>
          </p:nvPr>
        </p:nvGraphicFramePr>
        <p:xfrm>
          <a:off x="867400" y="2940853"/>
          <a:ext cx="8945196" cy="272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8348" y="2338083"/>
            <a:ext cx="9943301" cy="8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97" b="1" dirty="0"/>
              <a:t>Доходи спеціального фонду (млн грн)</a:t>
            </a:r>
            <a:endParaRPr lang="en-US" sz="2697" b="1" dirty="0"/>
          </a:p>
          <a:p>
            <a:pPr algn="ctr"/>
            <a:r>
              <a:rPr lang="en-US" sz="2352" b="1" dirty="0"/>
              <a:t>(</a:t>
            </a:r>
            <a:r>
              <a:rPr lang="uk-UA" sz="2352" b="1" dirty="0"/>
              <a:t>без офіційних трансфертів</a:t>
            </a:r>
            <a:r>
              <a:rPr lang="en-US" sz="2352" b="1" dirty="0"/>
              <a:t>)</a:t>
            </a:r>
            <a:endParaRPr lang="uk-UA" sz="2352" b="1" dirty="0"/>
          </a:p>
        </p:txBody>
      </p:sp>
    </p:spTree>
    <p:extLst>
      <p:ext uri="{BB962C8B-B14F-4D97-AF65-F5344CB8AC3E}">
        <p14:creationId xmlns:p14="http://schemas.microsoft.com/office/powerpoint/2010/main" val="39487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изайн без назви (3)" id="{F3F9C50C-2ABB-49D4-B6B2-2E574AA98F6D}" vid="{16B88604-9442-4F03-B91C-011F52AC2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для презентації</Template>
  <TotalTime>529</TotalTime>
  <Words>2822</Words>
  <Application>Microsoft Office PowerPoint</Application>
  <PresentationFormat>Произвольный</PresentationFormat>
  <Paragraphs>883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VRLUAL+Poppins Light</vt:lpstr>
      <vt:lpstr>Microsoft Sans Serif</vt:lpstr>
      <vt:lpstr>WRCMMB+Poppins Bold</vt:lpstr>
      <vt:lpstr>FIHOEA+Montserrat ExtraBold</vt:lpstr>
      <vt:lpstr>JSTMRP+Poppins Medium</vt:lpstr>
      <vt:lpstr>宋体</vt:lpstr>
      <vt:lpstr>Arial</vt:lpstr>
      <vt:lpstr>Noto Sans</vt:lpstr>
      <vt:lpstr>Calibri</vt:lpstr>
      <vt:lpstr>PRSLHF+Montserrat ExtraBold</vt:lpstr>
      <vt:lpstr>Calibri (Основной текст)</vt:lpstr>
      <vt:lpstr>Times New Roman</vt:lpstr>
      <vt:lpstr>Theme Office</vt:lpstr>
      <vt:lpstr>Презентация PowerPoint</vt:lpstr>
      <vt:lpstr>Виконання бюджету Черкаської міської ТГ за  складовими бюджетної класифікації на 01.01.2023</vt:lpstr>
      <vt:lpstr>Виконання бюджету деталізоване за основними показниками доходів на 01.01.2023, млн грн</vt:lpstr>
      <vt:lpstr>Джерела формування доходів бюджету за 2022 рік</vt:lpstr>
      <vt:lpstr>Виконання міського бюджету деталізоване за основними  показниками  видатків, кредитування та  фінансування бюджету на 01.01.2023, млн грн</vt:lpstr>
      <vt:lpstr>Презентация PowerPoint</vt:lpstr>
      <vt:lpstr>Аналіз виконання планових показників доходів бюджету Черкаської  міської ТГ  на 01.01.2023</vt:lpstr>
      <vt:lpstr>Презентация PowerPoint</vt:lpstr>
      <vt:lpstr>Презентация PowerPoint</vt:lpstr>
      <vt:lpstr>Видатки загального фонду бюджету Черкаської  міської ТГ за 2020-2022 роки (тис. грн)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plan</dc:creator>
  <cp:lastModifiedBy>Borovyk_VO</cp:lastModifiedBy>
  <cp:revision>30</cp:revision>
  <cp:lastPrinted>2023-02-15T07:15:54Z</cp:lastPrinted>
  <dcterms:created xsi:type="dcterms:W3CDTF">2023-02-14T14:29:34Z</dcterms:created>
  <dcterms:modified xsi:type="dcterms:W3CDTF">2023-02-22T14:54:11Z</dcterms:modified>
</cp:coreProperties>
</file>